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9" r:id="rId7"/>
    <p:sldId id="260" r:id="rId8"/>
    <p:sldId id="262" r:id="rId9"/>
    <p:sldId id="263" r:id="rId10"/>
    <p:sldId id="267" r:id="rId11"/>
    <p:sldId id="268" r:id="rId12"/>
    <p:sldId id="269" r:id="rId13"/>
    <p:sldId id="270" r:id="rId14"/>
    <p:sldId id="271" r:id="rId15"/>
    <p:sldId id="27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584349-4EA8-466A-B599-033F1DE31EE5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9C280B-3758-4CB5-BA67-4CA2CC0F84F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NAUKA O SLOVNÍ ZÁSOBĚ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LEXIKOLOGIE</a:t>
            </a:r>
          </a:p>
        </p:txBody>
      </p:sp>
    </p:spTree>
    <p:extLst>
      <p:ext uri="{BB962C8B-B14F-4D97-AF65-F5344CB8AC3E}">
        <p14:creationId xmlns:p14="http://schemas.microsoft.com/office/powerpoint/2010/main" val="1697449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4525963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Synonyma</a:t>
            </a:r>
            <a:r>
              <a:rPr lang="cs-CZ" dirty="0"/>
              <a:t> – slova souznačná - mají různou podobu, ale stejný nebo podobný význam</a:t>
            </a:r>
          </a:p>
          <a:p>
            <a:r>
              <a:rPr lang="cs-CZ" dirty="0">
                <a:solidFill>
                  <a:schemeClr val="accent1"/>
                </a:solidFill>
              </a:rPr>
              <a:t>Homonyma</a:t>
            </a:r>
            <a:r>
              <a:rPr lang="cs-CZ" dirty="0"/>
              <a:t> – slova souzvučná - stejně znějí, ale mají odlišný význam (hlásková shoda je náhodná)</a:t>
            </a:r>
          </a:p>
          <a:p>
            <a:r>
              <a:rPr lang="cs-CZ" dirty="0">
                <a:solidFill>
                  <a:schemeClr val="accent1"/>
                </a:solidFill>
              </a:rPr>
              <a:t>Antonyma</a:t>
            </a:r>
            <a:r>
              <a:rPr lang="cs-CZ" dirty="0"/>
              <a:t>  - slova  opačného významu (slova významově protikladná)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Významové vztahy mezi slovy: synonyma, homonyma, antonyma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88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tvoří se nová slova (odvozováním, skládáním, zkracováním)</a:t>
            </a:r>
          </a:p>
          <a:p>
            <a:r>
              <a:rPr lang="cs-CZ" dirty="0"/>
              <a:t>slova dostávají nové významy</a:t>
            </a:r>
          </a:p>
          <a:p>
            <a:r>
              <a:rPr lang="cs-CZ" dirty="0"/>
              <a:t>slova se spojují v sousloví</a:t>
            </a:r>
          </a:p>
          <a:p>
            <a:r>
              <a:rPr lang="cs-CZ" dirty="0"/>
              <a:t>slova se přejímají z jiných vrstev jazyka </a:t>
            </a:r>
          </a:p>
          <a:p>
            <a:r>
              <a:rPr lang="cs-CZ" dirty="0"/>
              <a:t>slova se přejímají z cizích jazyků</a:t>
            </a:r>
          </a:p>
          <a:p>
            <a:r>
              <a:rPr lang="cs-CZ" dirty="0"/>
              <a:t>slova zanikají</a:t>
            </a:r>
          </a:p>
          <a:p>
            <a:r>
              <a:rPr lang="cs-CZ" dirty="0"/>
              <a:t>některá dříve nepoužívaná slova se vracejí   do slovní zásoby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OBOHACOVÁNÍ SLOVNÍ ZÁSOBY</a:t>
            </a:r>
          </a:p>
        </p:txBody>
      </p:sp>
    </p:spTree>
    <p:extLst>
      <p:ext uri="{BB962C8B-B14F-4D97-AF65-F5344CB8AC3E}">
        <p14:creationId xmlns:p14="http://schemas.microsoft.com/office/powerpoint/2010/main" val="251268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Co je slovní zásoba?</a:t>
            </a:r>
          </a:p>
          <a:p>
            <a:r>
              <a:rPr lang="cs-CZ" dirty="0"/>
              <a:t>2. Jaký je rozdíl mezi slovní zásobou národní a individuální, jak dělíme individuální slovní zásobu?</a:t>
            </a:r>
          </a:p>
          <a:p>
            <a:r>
              <a:rPr lang="cs-CZ" dirty="0"/>
              <a:t>3. Co je slovo?</a:t>
            </a:r>
          </a:p>
          <a:p>
            <a:r>
              <a:rPr lang="cs-CZ" dirty="0"/>
              <a:t>4. Jaké významy má slovo?</a:t>
            </a:r>
          </a:p>
          <a:p>
            <a:r>
              <a:rPr lang="cs-CZ" dirty="0"/>
              <a:t>5. Co je sousloví?</a:t>
            </a:r>
          </a:p>
          <a:p>
            <a:r>
              <a:rPr lang="cs-CZ" dirty="0"/>
              <a:t>6. Jaký je rozdíl mezi synonymy, homonymy a antonymy?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PRO OPAKOVÁNÍ</a:t>
            </a:r>
          </a:p>
        </p:txBody>
      </p:sp>
    </p:spTree>
    <p:extLst>
      <p:ext uri="{BB962C8B-B14F-4D97-AF65-F5344CB8AC3E}">
        <p14:creationId xmlns:p14="http://schemas.microsoft.com/office/powerpoint/2010/main" val="133111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souhrn všech slov a ustálených spojení          v daném jazyce (národní slovní zásoba)</a:t>
            </a:r>
          </a:p>
          <a:p>
            <a:r>
              <a:rPr lang="cs-CZ" dirty="0"/>
              <a:t>je bohatá, neustále se mění a vyvíjí</a:t>
            </a:r>
          </a:p>
          <a:p>
            <a:r>
              <a:rPr lang="cs-CZ" dirty="0"/>
              <a:t>jejím studiem se zabývá  </a:t>
            </a: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lexikologie</a:t>
            </a:r>
          </a:p>
          <a:p>
            <a:r>
              <a:rPr lang="cs-CZ" dirty="0"/>
              <a:t>základní jednotkou slovní zásoby je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slovo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ZÁSOBA</a:t>
            </a:r>
          </a:p>
        </p:txBody>
      </p:sp>
    </p:spTree>
    <p:extLst>
      <p:ext uri="{BB962C8B-B14F-4D97-AF65-F5344CB8AC3E}">
        <p14:creationId xmlns:p14="http://schemas.microsoft.com/office/powerpoint/2010/main" val="228366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je to souhrn slov, která ovládá jeden uživatel</a:t>
            </a:r>
          </a:p>
          <a:p>
            <a:r>
              <a:rPr lang="cs-CZ" dirty="0"/>
              <a:t>závisí na věku, vzdělání, povolání, prostředí, zájmech, četbě jedince a na dalších okolnostech</a:t>
            </a:r>
          </a:p>
          <a:p>
            <a:pPr marL="0" indent="0">
              <a:buNone/>
            </a:pPr>
            <a:r>
              <a:rPr lang="cs-CZ" dirty="0"/>
              <a:t> Individuální slovní zásoba zahrnuje dvě složky: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aktivní slovní zásoba  </a:t>
            </a:r>
            <a:r>
              <a:rPr lang="cs-CZ" dirty="0"/>
              <a:t>- výrazy, které jedinec nejen zná, ale které při mluvení a psaní užívá      ( u dospělého člověka je to asi 5 až 8 tisíc slov)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pasivní slovní zásoba </a:t>
            </a:r>
            <a:r>
              <a:rPr lang="cs-CZ" dirty="0"/>
              <a:t>– výrazy, kterým jedinec rozumí, ale běžně je neužívá (průměr 40 tisíc slov, závisí na vzdělání)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ZÁSOBA INDIVIDUÁLNÍ</a:t>
            </a:r>
          </a:p>
        </p:txBody>
      </p:sp>
    </p:spTree>
    <p:extLst>
      <p:ext uri="{BB962C8B-B14F-4D97-AF65-F5344CB8AC3E}">
        <p14:creationId xmlns:p14="http://schemas.microsoft.com/office/powerpoint/2010/main" val="16865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chceme pojmenovat nějakou skutečnost, musíme jí přiřadit určitý jazykový výraz (např. velikému čtyřnohému zvířeti       s chobotem přiřadíme výraz </a:t>
            </a:r>
            <a:r>
              <a:rPr lang="cs-CZ" i="1" dirty="0"/>
              <a:t>slon)</a:t>
            </a:r>
          </a:p>
          <a:p>
            <a:r>
              <a:rPr lang="cs-CZ" dirty="0"/>
              <a:t>nejčastějším prostředkem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POJMENOVÁNÍ</a:t>
            </a:r>
            <a:r>
              <a:rPr lang="cs-CZ" dirty="0"/>
              <a:t> je SLOVO</a:t>
            </a:r>
          </a:p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SLOVO</a:t>
            </a:r>
            <a:r>
              <a:rPr lang="cs-CZ" dirty="0"/>
              <a:t> je ustálená, samostatná jednotka jazyka, která pojmenovává určitou skutečnost (např. </a:t>
            </a:r>
            <a:r>
              <a:rPr lang="cs-CZ" i="1" dirty="0"/>
              <a:t>pes, ulice</a:t>
            </a:r>
            <a:r>
              <a:rPr lang="cs-CZ" dirty="0"/>
              <a:t>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 A POJMENOVÁNÍ</a:t>
            </a:r>
          </a:p>
        </p:txBody>
      </p:sp>
    </p:spTree>
    <p:extLst>
      <p:ext uri="{BB962C8B-B14F-4D97-AF65-F5344CB8AC3E}">
        <p14:creationId xmlns:p14="http://schemas.microsoft.com/office/powerpoint/2010/main" val="404249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jednoslovná </a:t>
            </a:r>
            <a:r>
              <a:rPr lang="cs-CZ" dirty="0"/>
              <a:t>(např. karate, okolo)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víceslovná</a:t>
            </a:r>
            <a:r>
              <a:rPr lang="cs-CZ" dirty="0"/>
              <a:t> – jednu skutečnost označují několika slovy (tryskové letadlo, šicí stroj)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POJMENOVÁNÍ</a:t>
            </a:r>
          </a:p>
        </p:txBody>
      </p:sp>
    </p:spTree>
    <p:extLst>
      <p:ext uri="{BB962C8B-B14F-4D97-AF65-F5344CB8AC3E}">
        <p14:creationId xmlns:p14="http://schemas.microsoft.com/office/powerpoint/2010/main" val="223543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Víceslovné pojme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nování </a:t>
            </a:r>
            <a:r>
              <a:rPr lang="cs-CZ" dirty="0"/>
              <a:t>je ustálené spojení dvou či více slov, která tvoří z významového hlediska  nerozdělitelný celek, řadíme sem :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Sousloví</a:t>
            </a:r>
            <a:r>
              <a:rPr lang="cs-CZ" dirty="0"/>
              <a:t> – ustálené spojení slov s jedním významem, např. rodné číslo, finanční úřad, kyselina sírová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Frazeologické spojení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– frazém </a:t>
            </a:r>
            <a:r>
              <a:rPr lang="cs-CZ" dirty="0"/>
              <a:t>– ustálené, často metaforické a expresivní spojení slov, mohou být nevětné, např. dopadnout bledě, růžové brýle, praštit se přes kapsu, nebo větné (pořekadla, přísloví, pranostiky), např. I mistr tesař se utne. Dvakrát měř, jednou řež. Kateřina na ledě, Vánoce na blátě.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/>
              <a:t>POJMENOVÁNÍ</a:t>
            </a:r>
          </a:p>
        </p:txBody>
      </p:sp>
    </p:spTree>
    <p:extLst>
      <p:ext uri="{BB962C8B-B14F-4D97-AF65-F5344CB8AC3E}">
        <p14:creationId xmlns:p14="http://schemas.microsoft.com/office/powerpoint/2010/main" val="184211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slovní (lexikální)  </a:t>
            </a:r>
            <a:r>
              <a:rPr lang="cs-CZ" dirty="0"/>
              <a:t>- věcný, obsahový význam znamená, že každé slovo má v daném jazyce určitý obsah, který označuje jev skutečnosti (pes je druh čtyřnohého savce, řád šelem  atd.)</a:t>
            </a:r>
          </a:p>
          <a:p>
            <a:r>
              <a:rPr lang="cs-CZ" dirty="0"/>
              <a:t>bývá vysvětlen ve slovnících daného jazyka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mluvnický (gramatický) </a:t>
            </a:r>
            <a:r>
              <a:rPr lang="cs-CZ" dirty="0"/>
              <a:t>– slovo ho získává  až   při zapojení do věty, znamená, že slovo patří      k určitému slovnímu druhu, vyjadřuje různé mluvnické kategorie, např. pád, rod, číslo, osobu (pes je podstatné jméno, jednotné číslo, rod mužský životný, 1. pád)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/>
              <a:t>VÝZNAM SLOVA</a:t>
            </a:r>
          </a:p>
        </p:txBody>
      </p:sp>
    </p:spTree>
    <p:extLst>
      <p:ext uri="{BB962C8B-B14F-4D97-AF65-F5344CB8AC3E}">
        <p14:creationId xmlns:p14="http://schemas.microsoft.com/office/powerpoint/2010/main" val="354540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slovo nadřazené </a:t>
            </a:r>
            <a:r>
              <a:rPr lang="cs-CZ" dirty="0"/>
              <a:t>– slovo významově nadřazené podřazenému slovu (př. zelenina je slovo významově nadřazené slovu mrkev)</a:t>
            </a:r>
          </a:p>
          <a:p>
            <a:r>
              <a:rPr lang="cs-CZ" dirty="0">
                <a:solidFill>
                  <a:schemeClr val="accent1"/>
                </a:solidFill>
              </a:rPr>
              <a:t>slovo podřazené </a:t>
            </a:r>
            <a:r>
              <a:rPr lang="cs-CZ" dirty="0"/>
              <a:t>– slovo významově podřazené nadřazenému slovu (př. mrkev je slovo podřazené slovu zelenina)</a:t>
            </a:r>
          </a:p>
          <a:p>
            <a:r>
              <a:rPr lang="cs-CZ" dirty="0">
                <a:solidFill>
                  <a:schemeClr val="accent1"/>
                </a:solidFill>
              </a:rPr>
              <a:t>slova souřadná </a:t>
            </a:r>
            <a:r>
              <a:rPr lang="cs-CZ" dirty="0"/>
              <a:t>– slova na stejné významové úrovni (př. mrkev, ředkvička)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sousloví</a:t>
            </a:r>
            <a:r>
              <a:rPr lang="cs-CZ" dirty="0"/>
              <a:t> – je ustálené spojení vzniklé spojením dvou nebo více slov, ale má význam jen jedné slovní jednotky ( základní škola, psací stůl)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cs-CZ" dirty="0"/>
              <a:t>SLOVO</a:t>
            </a:r>
          </a:p>
        </p:txBody>
      </p:sp>
    </p:spTree>
    <p:extLst>
      <p:ext uri="{BB962C8B-B14F-4D97-AF65-F5344CB8AC3E}">
        <p14:creationId xmlns:p14="http://schemas.microsoft.com/office/powerpoint/2010/main" val="313425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r>
              <a:rPr lang="cs-CZ" sz="9600" dirty="0">
                <a:solidFill>
                  <a:schemeClr val="accent1">
                    <a:lumMod val="50000"/>
                  </a:schemeClr>
                </a:solidFill>
              </a:rPr>
              <a:t>slova jednoznačná </a:t>
            </a:r>
            <a:r>
              <a:rPr lang="cs-CZ" sz="9600" dirty="0"/>
              <a:t>– mají jeden věcný význam</a:t>
            </a:r>
          </a:p>
          <a:p>
            <a:r>
              <a:rPr lang="cs-CZ" sz="9600" dirty="0"/>
              <a:t>jsou to vlastní jména, odborné názvy, zvukomalebná citoslovce (Josef, kyselina sírová, au)</a:t>
            </a:r>
          </a:p>
          <a:p>
            <a:r>
              <a:rPr lang="cs-CZ" sz="9600" dirty="0">
                <a:solidFill>
                  <a:schemeClr val="accent1">
                    <a:lumMod val="50000"/>
                  </a:schemeClr>
                </a:solidFill>
              </a:rPr>
              <a:t>slova mnohoznačná  </a:t>
            </a:r>
            <a:r>
              <a:rPr lang="cs-CZ" sz="9600" dirty="0"/>
              <a:t>- mají význam základní a význam druhotný, který vzniká přenesením pojmenování na jinou věc</a:t>
            </a:r>
          </a:p>
          <a:p>
            <a:r>
              <a:rPr lang="cs-CZ" sz="9600" dirty="0"/>
              <a:t>přenesení významu slova podle  vnější podobnosti nazýváme </a:t>
            </a:r>
            <a:r>
              <a:rPr lang="cs-CZ" sz="9600" u="sng" dirty="0"/>
              <a:t>metafora</a:t>
            </a:r>
            <a:r>
              <a:rPr lang="cs-CZ" sz="9600" dirty="0"/>
              <a:t> (oko= orgán zraku, oko na punčoše, volské oko) </a:t>
            </a:r>
          </a:p>
          <a:p>
            <a:r>
              <a:rPr lang="cs-CZ" sz="9600" dirty="0"/>
              <a:t>přenesení významu slova podle vnitřní souvislosti věcí nazýváme </a:t>
            </a:r>
            <a:r>
              <a:rPr lang="cs-CZ" sz="9600" u="sng" dirty="0"/>
              <a:t>metonymie</a:t>
            </a:r>
            <a:r>
              <a:rPr lang="cs-CZ" sz="9600" dirty="0"/>
              <a:t>  (psaní = činnost, psaní= dopis)</a:t>
            </a:r>
          </a:p>
          <a:p>
            <a:r>
              <a:rPr lang="cs-CZ" sz="9600" dirty="0"/>
              <a:t>pojmenování celku označením jeho části nazýváme </a:t>
            </a:r>
            <a:r>
              <a:rPr lang="cs-CZ" sz="9600" u="sng" dirty="0"/>
              <a:t>synekdocha </a:t>
            </a:r>
            <a:r>
              <a:rPr lang="cs-CZ" sz="9600" dirty="0"/>
              <a:t> (otcovská střecha = rodný dům)</a:t>
            </a:r>
            <a:br>
              <a:rPr lang="cs-CZ" sz="9600" dirty="0"/>
            </a:br>
            <a:endParaRPr lang="cs-CZ" sz="96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/>
              <a:t>SLOVA JEDNOZNAČNÁ A MNOHOZNAČNÁ</a:t>
            </a:r>
          </a:p>
        </p:txBody>
      </p:sp>
    </p:spTree>
    <p:extLst>
      <p:ext uri="{BB962C8B-B14F-4D97-AF65-F5344CB8AC3E}">
        <p14:creationId xmlns:p14="http://schemas.microsoft.com/office/powerpoint/2010/main" val="1554171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01AF39A466D143BE2038FA5F1FC19D" ma:contentTypeVersion="5" ma:contentTypeDescription="Vytvoří nový dokument" ma:contentTypeScope="" ma:versionID="594f0ca77c91ac225dd156d56515ec30">
  <xsd:schema xmlns:xsd="http://www.w3.org/2001/XMLSchema" xmlns:xs="http://www.w3.org/2001/XMLSchema" xmlns:p="http://schemas.microsoft.com/office/2006/metadata/properties" xmlns:ns3="426cae7f-2e55-4dfe-affb-a5f72d9bab21" targetNamespace="http://schemas.microsoft.com/office/2006/metadata/properties" ma:root="true" ma:fieldsID="883c2a736b8e920d4773864c3761b61a" ns3:_="">
    <xsd:import namespace="426cae7f-2e55-4dfe-affb-a5f72d9bab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cae7f-2e55-4dfe-affb-a5f72d9bab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0BD829-2999-49C0-9F5E-E6B067D568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cae7f-2e55-4dfe-affb-a5f72d9bab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FE930-99CB-4936-90A5-560120355C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E490BC-2F57-4C7B-9E59-26DE5A0C1B6B}">
  <ds:schemaRefs>
    <ds:schemaRef ds:uri="http://purl.org/dc/terms/"/>
    <ds:schemaRef ds:uri="http://purl.org/dc/elements/1.1/"/>
    <ds:schemaRef ds:uri="http://purl.org/dc/dcmitype/"/>
    <ds:schemaRef ds:uri="426cae7f-2e55-4dfe-affb-a5f72d9bab2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725</TotalTime>
  <Words>746</Words>
  <Application>Microsoft Office PowerPoint</Application>
  <PresentationFormat>Předvádění na obrazovce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Shluk</vt:lpstr>
      <vt:lpstr>NAUKA O SLOVNÍ ZÁSOBĚ</vt:lpstr>
      <vt:lpstr>SLOVNÍ ZÁSOBA</vt:lpstr>
      <vt:lpstr>SLOVNÍ ZÁSOBA INDIVIDUÁLNÍ</vt:lpstr>
      <vt:lpstr>SLOVO A POJMENOVÁNÍ</vt:lpstr>
      <vt:lpstr>POJMENOVÁNÍ</vt:lpstr>
      <vt:lpstr>POJMENOVÁNÍ</vt:lpstr>
      <vt:lpstr>VÝZNAM SLOVA</vt:lpstr>
      <vt:lpstr>SLOVO</vt:lpstr>
      <vt:lpstr>SLOVA JEDNOZNAČNÁ A MNOHOZNAČNÁ</vt:lpstr>
      <vt:lpstr>Významové vztahy mezi slovy: synonyma, homonyma, antonyma</vt:lpstr>
      <vt:lpstr>OBOHACOVÁNÍ SLOVNÍ ZÁSOBY</vt:lpstr>
      <vt:lpstr>OTÁZKY PRO OPAKOVÁNÍ</vt:lpstr>
    </vt:vector>
  </TitlesOfParts>
  <Company>SOU 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SLOVNÍ ZÁSOBĚ A TVOŘENÍ SLOV</dc:title>
  <dc:creator>UZIVATEL</dc:creator>
  <cp:lastModifiedBy>Eva Škvrnová</cp:lastModifiedBy>
  <cp:revision>68</cp:revision>
  <dcterms:created xsi:type="dcterms:W3CDTF">2013-01-08T14:57:34Z</dcterms:created>
  <dcterms:modified xsi:type="dcterms:W3CDTF">2020-09-10T10:55:18Z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0x010100B901AF39A466D143BE2038FA5F1FC19D</vt:lpwstr>
  </property>
</Properties>
</file>