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8" r:id="rId5"/>
    <p:sldId id="263" r:id="rId6"/>
    <p:sldId id="261" r:id="rId7"/>
    <p:sldId id="260" r:id="rId8"/>
    <p:sldId id="264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027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C810B-D4D0-40B6-8543-08C8757C8DB5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DA4A9-C179-413D-93BC-B0F08729232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0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467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6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22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83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598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15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45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102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14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33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334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2D606-B623-4139-A8BA-A734EE93748D}" type="datetimeFigureOut">
              <a:rPr lang="cs-CZ" smtClean="0"/>
              <a:pPr/>
              <a:t>18.01.2021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39128-002C-4DD7-8F0E-8A6BF7127E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41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r>
              <a:rPr lang="cs-CZ" sz="5400" dirty="0">
                <a:solidFill>
                  <a:srgbClr val="FF0000"/>
                </a:solidFill>
              </a:rPr>
              <a:t>Úřední dopis</a:t>
            </a:r>
          </a:p>
        </p:txBody>
      </p:sp>
    </p:spTree>
    <p:extLst>
      <p:ext uri="{BB962C8B-B14F-4D97-AF65-F5344CB8AC3E}">
        <p14:creationId xmlns:p14="http://schemas.microsoft.com/office/powerpoint/2010/main" val="1230259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3600" dirty="0">
                <a:solidFill>
                  <a:srgbClr val="C00000"/>
                </a:solidFill>
              </a:rPr>
              <a:t>Přečti pozorně následující dopis, pokus se objasnit: </a:t>
            </a:r>
          </a:p>
          <a:p>
            <a:pPr marL="514350" indent="-514350" algn="just">
              <a:buAutoNum type="arabicPeriod"/>
            </a:pPr>
            <a:r>
              <a:rPr lang="cs-CZ" dirty="0"/>
              <a:t>co je úřední dopis;</a:t>
            </a:r>
          </a:p>
          <a:p>
            <a:pPr marL="514350" indent="-514350" algn="just">
              <a:buAutoNum type="arabicPeriod"/>
            </a:pPr>
            <a:r>
              <a:rPr lang="cs-CZ" dirty="0"/>
              <a:t>kdo komu ho většinou posílá;</a:t>
            </a:r>
          </a:p>
          <a:p>
            <a:pPr marL="514350" indent="-514350" algn="just">
              <a:buAutoNum type="arabicPeriod"/>
            </a:pPr>
            <a:r>
              <a:rPr lang="cs-CZ" dirty="0"/>
              <a:t>jak by měly být podány informace;</a:t>
            </a:r>
          </a:p>
          <a:p>
            <a:pPr marL="514350" indent="-514350" algn="just">
              <a:buAutoNum type="arabicPeriod"/>
            </a:pPr>
            <a:r>
              <a:rPr lang="cs-CZ" dirty="0"/>
              <a:t>jak je dobré tyto dopisy posílat, abychom doložili, že jsme je opravdu poslali.</a:t>
            </a:r>
          </a:p>
          <a:p>
            <a:pPr marL="514350" indent="-514350" algn="just">
              <a:buAutoNum type="arabicPeriod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3027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1600" dirty="0"/>
              <a:t>      </a:t>
            </a:r>
            <a:r>
              <a:rPr lang="cs-CZ" sz="1800" dirty="0"/>
              <a:t>Jan Novák</a:t>
            </a:r>
            <a:br>
              <a:rPr lang="cs-CZ" sz="1800" dirty="0"/>
            </a:br>
            <a:r>
              <a:rPr lang="cs-CZ" sz="1800" dirty="0"/>
              <a:t>      Mánesova 25</a:t>
            </a:r>
            <a:br>
              <a:rPr lang="cs-CZ" sz="1800" dirty="0"/>
            </a:br>
            <a:r>
              <a:rPr lang="cs-CZ" sz="1800" dirty="0"/>
              <a:t>      347  01 Tachov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900" dirty="0"/>
              <a:t>      SOU a ZŠ </a:t>
            </a:r>
          </a:p>
          <a:p>
            <a:pPr marL="0" indent="0">
              <a:buNone/>
            </a:pPr>
            <a:r>
              <a:rPr lang="cs-CZ" sz="1900" dirty="0"/>
              <a:t>      Kostelní 129</a:t>
            </a:r>
          </a:p>
          <a:p>
            <a:pPr marL="0" indent="0">
              <a:buNone/>
            </a:pPr>
            <a:r>
              <a:rPr lang="cs-CZ" sz="1900" dirty="0"/>
              <a:t>      348 15 Planá</a:t>
            </a:r>
          </a:p>
          <a:p>
            <a:pPr marL="0" indent="0">
              <a:buNone/>
            </a:pPr>
            <a:r>
              <a:rPr lang="cs-CZ" sz="1900" dirty="0"/>
              <a:t>                                                                                                          Tachov 1. 5. 2012</a:t>
            </a:r>
          </a:p>
          <a:p>
            <a:pPr marL="0" indent="0">
              <a:buNone/>
            </a:pPr>
            <a:r>
              <a:rPr lang="cs-CZ" sz="1900" dirty="0"/>
              <a:t>      Žádost o uvolnění ze školy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Vážený pane řediteli,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prosím o uvolnění mého syna Petra Nováka, žáka třídy K 1. A, v době od</a:t>
            </a:r>
          </a:p>
          <a:p>
            <a:pPr marL="0" indent="0">
              <a:buNone/>
            </a:pPr>
            <a:r>
              <a:rPr lang="cs-CZ" sz="1900" dirty="0"/>
              <a:t>      15. 5. do 25. 5. 2012. Ze zdravotních důvodů odjíždí s Mořským koníkem do Řecka. 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Děkuji za pochopení.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S pozdravem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                                                                                                 Jan Novák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48528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FF0000"/>
                </a:solidFill>
              </a:rPr>
              <a:t>Úřední dopis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prostředek písemného styku s úřady, mezi podniky, institucemi</a:t>
            </a:r>
          </a:p>
          <a:p>
            <a:r>
              <a:rPr lang="cs-CZ" dirty="0"/>
              <a:t>posílány většinou doporučeně</a:t>
            </a:r>
          </a:p>
          <a:p>
            <a:r>
              <a:rPr lang="cs-CZ" i="1" dirty="0">
                <a:solidFill>
                  <a:srgbClr val="0070C0"/>
                </a:solidFill>
              </a:rPr>
              <a:t>policie ČR, soudy, školy atd. posílají důležité dokumenty v obálkách s modrým či hnědým pruhem – adresát je musí převzít osobně! </a:t>
            </a:r>
          </a:p>
          <a:p>
            <a:r>
              <a:rPr lang="cs-CZ" dirty="0"/>
              <a:t>ustálená forma těchto dopisů</a:t>
            </a:r>
          </a:p>
          <a:p>
            <a:r>
              <a:rPr lang="cs-CZ" dirty="0"/>
              <a:t>přesné, přehledné, srozumitelně podané informace</a:t>
            </a:r>
          </a:p>
          <a:p>
            <a:r>
              <a:rPr lang="cs-CZ" dirty="0"/>
              <a:t>nejčastější formou </a:t>
            </a:r>
            <a:r>
              <a:rPr lang="cs-CZ" dirty="0">
                <a:solidFill>
                  <a:srgbClr val="00B050"/>
                </a:solidFill>
              </a:rPr>
              <a:t>žádost</a:t>
            </a:r>
            <a:r>
              <a:rPr lang="cs-CZ" dirty="0"/>
              <a:t>,</a:t>
            </a:r>
            <a:r>
              <a:rPr lang="cs-CZ" dirty="0">
                <a:solidFill>
                  <a:srgbClr val="00B050"/>
                </a:solidFill>
              </a:rPr>
              <a:t> objednávka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386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C00000"/>
                </a:solidFill>
              </a:rPr>
              <a:t>Přečti si pozorně ještě jednou úřední dopis a vysvětli, které </a:t>
            </a:r>
            <a:r>
              <a:rPr lang="cs-CZ" sz="2800" u="sng" dirty="0">
                <a:solidFill>
                  <a:srgbClr val="C00000"/>
                </a:solidFill>
              </a:rPr>
              <a:t>údaje</a:t>
            </a:r>
            <a:r>
              <a:rPr lang="cs-CZ" sz="2800" dirty="0">
                <a:solidFill>
                  <a:srgbClr val="C00000"/>
                </a:solidFill>
              </a:rPr>
              <a:t> musí takový dopis obsahovat!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800" dirty="0"/>
              <a:t>Adresa odesílatele (vlevo nahoře)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Adresa příjemce (pod adresou odesílatele)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Místo, datum (vpravo)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Tzv. věc – naznačíme, co je obsahem dopisu – např. žádost o …, objednávka, reklamace atd. </a:t>
            </a:r>
            <a:r>
              <a:rPr lang="cs-CZ" sz="2800" i="1" dirty="0">
                <a:solidFill>
                  <a:srgbClr val="0070C0"/>
                </a:solidFill>
              </a:rPr>
              <a:t>Slovo „věc“ ale nepíšeme!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Oslovení (za oslovením píšeme čárku!)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Vlastní dopis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Poděkování, rozloučení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Vlastnoruční podpis </a:t>
            </a:r>
            <a:r>
              <a:rPr lang="cs-CZ" sz="2800" i="1" dirty="0">
                <a:solidFill>
                  <a:srgbClr val="0070C0"/>
                </a:solidFill>
              </a:rPr>
              <a:t>(nezapomeneme ani v případě, že píšeme na PC!)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124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r>
              <a:rPr lang="cs-CZ" dirty="0">
                <a:solidFill>
                  <a:srgbClr val="C00000"/>
                </a:solidFill>
              </a:rPr>
              <a:t>V následujícím dopise odhalte chyby!</a:t>
            </a:r>
          </a:p>
        </p:txBody>
      </p:sp>
    </p:spTree>
    <p:extLst>
      <p:ext uri="{BB962C8B-B14F-4D97-AF65-F5344CB8AC3E}">
        <p14:creationId xmlns:p14="http://schemas.microsoft.com/office/powerpoint/2010/main" val="766808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1600" dirty="0"/>
              <a:t>       </a:t>
            </a:r>
            <a:r>
              <a:rPr lang="cs-CZ" sz="1800" dirty="0"/>
              <a:t>Maruška  Nováková</a:t>
            </a:r>
            <a:br>
              <a:rPr lang="cs-CZ" sz="1800" dirty="0"/>
            </a:br>
            <a:r>
              <a:rPr lang="cs-CZ" sz="1800" dirty="0"/>
              <a:t>      Mánesova 25</a:t>
            </a:r>
            <a:br>
              <a:rPr lang="cs-CZ" sz="1800" dirty="0"/>
            </a:br>
            <a:r>
              <a:rPr lang="cs-CZ" sz="1800" dirty="0"/>
              <a:t>      347  01 Tachov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900" dirty="0"/>
              <a:t>      Nakladatelství Mona </a:t>
            </a:r>
          </a:p>
          <a:p>
            <a:pPr marL="0" indent="0">
              <a:buNone/>
            </a:pPr>
            <a:r>
              <a:rPr lang="cs-CZ" sz="1900" dirty="0"/>
              <a:t>      120 00 Praha 2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                                                                                                               Tachov, 1. 5. 2012</a:t>
            </a:r>
          </a:p>
          <a:p>
            <a:pPr marL="0" indent="0">
              <a:buNone/>
            </a:pPr>
            <a:r>
              <a:rPr lang="cs-CZ" sz="1900" dirty="0"/>
              <a:t>      Objednávka knihy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Vážení,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prosím o zaslání knihy  od Jaroslava Foglara. Stínadla se bouří na dobírku.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Díky.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S pozdravem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/>
              <a:t>                                                                                                       Vaše Maruška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0564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Řešení: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67544" y="1412776"/>
            <a:ext cx="8229600" cy="452596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400" dirty="0"/>
              <a:t>Nemůžeme psát domácké tvary jmen (tedy ne Maruška).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Chybí označení ulice – bližší adresa.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Za označením místa nepíšeme čárku (tedy za Tachovem).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Za oslovením čárku píšeme!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Špatná formulace samotné objednávky (Prosíme o zaslání na dobírku knihy Jaroslava Foglara Stínadla se bouří…).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 Nelze psát v úředním dopise slovo „díky“, ale „děkuji“.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V úředním dopise nepíšeme ani tvar Vaše. Opět nelze psát tvar Maruška!</a:t>
            </a:r>
          </a:p>
          <a:p>
            <a:pPr marL="514350" indent="-514350">
              <a:buFont typeface="+mj-lt"/>
              <a:buAutoNum type="arabicPeriod"/>
            </a:pPr>
            <a:endParaRPr lang="cs-CZ" sz="2400" dirty="0"/>
          </a:p>
          <a:p>
            <a:pPr marL="514350" indent="-514350">
              <a:buFont typeface="+mj-lt"/>
              <a:buAutoNum type="arabicPeriod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08913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901AF39A466D143BE2038FA5F1FC19D" ma:contentTypeVersion="10" ma:contentTypeDescription="Vytvoří nový dokument" ma:contentTypeScope="" ma:versionID="aa681d975e877541d30111767b289b6e">
  <xsd:schema xmlns:xsd="http://www.w3.org/2001/XMLSchema" xmlns:xs="http://www.w3.org/2001/XMLSchema" xmlns:p="http://schemas.microsoft.com/office/2006/metadata/properties" xmlns:ns3="426cae7f-2e55-4dfe-affb-a5f72d9bab21" xmlns:ns4="813be28c-bae0-4d17-9963-5cd5ce0a48aa" targetNamespace="http://schemas.microsoft.com/office/2006/metadata/properties" ma:root="true" ma:fieldsID="60552009afee6f3b28844672edaf2bc1" ns3:_="" ns4:_="">
    <xsd:import namespace="426cae7f-2e55-4dfe-affb-a5f72d9bab21"/>
    <xsd:import namespace="813be28c-bae0-4d17-9963-5cd5ce0a48a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cae7f-2e55-4dfe-affb-a5f72d9bab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3be28c-bae0-4d17-9963-5cd5ce0a48aa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F03F35-1226-451B-8E96-7DAFADD07F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cae7f-2e55-4dfe-affb-a5f72d9bab21"/>
    <ds:schemaRef ds:uri="813be28c-bae0-4d17-9963-5cd5ce0a48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DABBEE-8968-419E-A11F-596D39437E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D33F82-EA61-43F1-844E-A5204DBDFA1B}">
  <ds:schemaRefs>
    <ds:schemaRef ds:uri="http://purl.org/dc/dcmitype/"/>
    <ds:schemaRef ds:uri="426cae7f-2e55-4dfe-affb-a5f72d9bab2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813be28c-bae0-4d17-9963-5cd5ce0a48a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426</Words>
  <Application>Microsoft Office PowerPoint</Application>
  <PresentationFormat>Předvádění na obrazovce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systému Office</vt:lpstr>
      <vt:lpstr>Prezentace aplikace PowerPoint</vt:lpstr>
      <vt:lpstr>Prezentace aplikace PowerPoint</vt:lpstr>
      <vt:lpstr>      Jan Novák       Mánesova 25       347  01 Tachov</vt:lpstr>
      <vt:lpstr>Úřední dopis</vt:lpstr>
      <vt:lpstr>Přečti si pozorně ještě jednou úřední dopis a vysvětli, které údaje musí takový dopis obsahovat!</vt:lpstr>
      <vt:lpstr>Prezentace aplikace PowerPoint</vt:lpstr>
      <vt:lpstr>       Maruška  Nováková       Mánesova 25       347  01 Tachov</vt:lpstr>
      <vt:lpstr>Řešení: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Anežka Chládková</dc:creator>
  <cp:lastModifiedBy>Eva Škvrnová</cp:lastModifiedBy>
  <cp:revision>20</cp:revision>
  <dcterms:created xsi:type="dcterms:W3CDTF">2013-03-25T20:20:50Z</dcterms:created>
  <dcterms:modified xsi:type="dcterms:W3CDTF">2021-01-18T16:44:47Z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0x010100B901AF39A466D143BE2038FA5F1FC19D</vt:lpwstr>
  </property>
</Properties>
</file>