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3"/>
  </p:notesMasterIdLst>
  <p:sldIdLst>
    <p:sldId id="258" r:id="rId5"/>
    <p:sldId id="263" r:id="rId6"/>
    <p:sldId id="261" r:id="rId7"/>
    <p:sldId id="260" r:id="rId8"/>
    <p:sldId id="264" r:id="rId9"/>
    <p:sldId id="265" r:id="rId10"/>
    <p:sldId id="267" r:id="rId11"/>
    <p:sldId id="268" r:id="rId12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1027" y="53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viewProps" Target="view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94C810B-D4D0-40B6-8543-08C8757C8DB5}" type="datetimeFigureOut">
              <a:rPr lang="cs-CZ" smtClean="0"/>
              <a:pPr/>
              <a:t>18.01.2021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71DA4A9-C179-413D-93BC-B0F087292321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70064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lze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62D606-B623-4139-A8BA-A734EE93748D}" type="datetimeFigureOut">
              <a:rPr lang="cs-CZ" smtClean="0"/>
              <a:pPr/>
              <a:t>18.01.2021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039128-002C-4DD7-8F0E-8A6BF7127E62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146729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62D606-B623-4139-A8BA-A734EE93748D}" type="datetimeFigureOut">
              <a:rPr lang="cs-CZ" smtClean="0"/>
              <a:pPr/>
              <a:t>18.01.2021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039128-002C-4DD7-8F0E-8A6BF7127E62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2619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62D606-B623-4139-A8BA-A734EE93748D}" type="datetimeFigureOut">
              <a:rPr lang="cs-CZ" smtClean="0"/>
              <a:pPr/>
              <a:t>18.01.2021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039128-002C-4DD7-8F0E-8A6BF7127E62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062205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62D606-B623-4139-A8BA-A734EE93748D}" type="datetimeFigureOut">
              <a:rPr lang="cs-CZ" smtClean="0"/>
              <a:pPr/>
              <a:t>18.01.2021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039128-002C-4DD7-8F0E-8A6BF7127E62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38838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62D606-B623-4139-A8BA-A734EE93748D}" type="datetimeFigureOut">
              <a:rPr lang="cs-CZ" smtClean="0"/>
              <a:pPr/>
              <a:t>18.01.2021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039128-002C-4DD7-8F0E-8A6BF7127E62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459837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62D606-B623-4139-A8BA-A734EE93748D}" type="datetimeFigureOut">
              <a:rPr lang="cs-CZ" smtClean="0"/>
              <a:pPr/>
              <a:t>18.01.2021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039128-002C-4DD7-8F0E-8A6BF7127E62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041507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62D606-B623-4139-A8BA-A734EE93748D}" type="datetimeFigureOut">
              <a:rPr lang="cs-CZ" smtClean="0"/>
              <a:pPr/>
              <a:t>18.01.2021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039128-002C-4DD7-8F0E-8A6BF7127E62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904509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62D606-B623-4139-A8BA-A734EE93748D}" type="datetimeFigureOut">
              <a:rPr lang="cs-CZ" smtClean="0"/>
              <a:pPr/>
              <a:t>18.01.2021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039128-002C-4DD7-8F0E-8A6BF7127E62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10267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62D606-B623-4139-A8BA-A734EE93748D}" type="datetimeFigureOut">
              <a:rPr lang="cs-CZ" smtClean="0"/>
              <a:pPr/>
              <a:t>18.01.2021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039128-002C-4DD7-8F0E-8A6BF7127E62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651410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62D606-B623-4139-A8BA-A734EE93748D}" type="datetimeFigureOut">
              <a:rPr lang="cs-CZ" smtClean="0"/>
              <a:pPr/>
              <a:t>18.01.2021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039128-002C-4DD7-8F0E-8A6BF7127E62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983327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62D606-B623-4139-A8BA-A734EE93748D}" type="datetimeFigureOut">
              <a:rPr lang="cs-CZ" smtClean="0"/>
              <a:pPr/>
              <a:t>18.01.2021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039128-002C-4DD7-8F0E-8A6BF7127E62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653345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62D606-B623-4139-A8BA-A734EE93748D}" type="datetimeFigureOut">
              <a:rPr lang="cs-CZ" smtClean="0"/>
              <a:pPr/>
              <a:t>18.01.2021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039128-002C-4DD7-8F0E-8A6BF7127E62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194128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  <a:p>
            <a:endParaRPr lang="cs-CZ" dirty="0"/>
          </a:p>
          <a:p>
            <a:pPr marL="0" indent="0" algn="ctr">
              <a:buNone/>
            </a:pPr>
            <a:r>
              <a:rPr lang="cs-CZ" sz="5400" dirty="0">
                <a:solidFill>
                  <a:srgbClr val="FF0000"/>
                </a:solidFill>
              </a:rPr>
              <a:t>Úřední dopis</a:t>
            </a:r>
          </a:p>
        </p:txBody>
      </p:sp>
    </p:spTree>
    <p:extLst>
      <p:ext uri="{BB962C8B-B14F-4D97-AF65-F5344CB8AC3E}">
        <p14:creationId xmlns:p14="http://schemas.microsoft.com/office/powerpoint/2010/main" val="12302594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cs-CZ" sz="3600" dirty="0">
                <a:solidFill>
                  <a:srgbClr val="C00000"/>
                </a:solidFill>
              </a:rPr>
              <a:t>Přečti pozorně následující dopis, pokus se objasnit: </a:t>
            </a:r>
          </a:p>
          <a:p>
            <a:pPr marL="514350" indent="-514350" algn="just">
              <a:buAutoNum type="arabicPeriod"/>
            </a:pPr>
            <a:r>
              <a:rPr lang="cs-CZ" dirty="0"/>
              <a:t>co je úřední dopis;</a:t>
            </a:r>
          </a:p>
          <a:p>
            <a:pPr marL="514350" indent="-514350" algn="just">
              <a:buAutoNum type="arabicPeriod"/>
            </a:pPr>
            <a:r>
              <a:rPr lang="cs-CZ" dirty="0"/>
              <a:t>kdo komu ho většinou posílá;</a:t>
            </a:r>
          </a:p>
          <a:p>
            <a:pPr marL="514350" indent="-514350" algn="just">
              <a:buAutoNum type="arabicPeriod"/>
            </a:pPr>
            <a:r>
              <a:rPr lang="cs-CZ" dirty="0"/>
              <a:t>jak by měly být podány informace;</a:t>
            </a:r>
          </a:p>
          <a:p>
            <a:pPr marL="514350" indent="-514350" algn="just">
              <a:buAutoNum type="arabicPeriod"/>
            </a:pPr>
            <a:r>
              <a:rPr lang="cs-CZ" dirty="0"/>
              <a:t>jak je dobré tyto dopisy posílat, abychom doložili, že jsme je opravdu poslali.</a:t>
            </a:r>
          </a:p>
          <a:p>
            <a:pPr marL="514350" indent="-514350" algn="just">
              <a:buAutoNum type="arabicPeriod"/>
            </a:pP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030279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l"/>
            <a:r>
              <a:rPr lang="cs-CZ" sz="1600" dirty="0"/>
              <a:t>      </a:t>
            </a:r>
            <a:r>
              <a:rPr lang="cs-CZ" sz="1800" dirty="0"/>
              <a:t>Jan Novák</a:t>
            </a:r>
            <a:br>
              <a:rPr lang="cs-CZ" sz="1800" dirty="0"/>
            </a:br>
            <a:r>
              <a:rPr lang="cs-CZ" sz="1800" dirty="0"/>
              <a:t>      Mánesova 25</a:t>
            </a:r>
            <a:br>
              <a:rPr lang="cs-CZ" sz="1800" dirty="0"/>
            </a:br>
            <a:r>
              <a:rPr lang="cs-CZ" sz="1800" dirty="0"/>
              <a:t>      347  01 Tachov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cs-CZ" sz="1900" dirty="0"/>
              <a:t>      SOU a ZŠ </a:t>
            </a:r>
          </a:p>
          <a:p>
            <a:pPr marL="0" indent="0">
              <a:buNone/>
            </a:pPr>
            <a:r>
              <a:rPr lang="cs-CZ" sz="1900" dirty="0"/>
              <a:t>      Kostelní 129</a:t>
            </a:r>
          </a:p>
          <a:p>
            <a:pPr marL="0" indent="0">
              <a:buNone/>
            </a:pPr>
            <a:r>
              <a:rPr lang="cs-CZ" sz="1900" dirty="0"/>
              <a:t>      348 15 Planá</a:t>
            </a:r>
          </a:p>
          <a:p>
            <a:pPr marL="0" indent="0">
              <a:buNone/>
            </a:pPr>
            <a:r>
              <a:rPr lang="cs-CZ" sz="1900" dirty="0"/>
              <a:t>                                                                                                          Tachov 1. 5. 2012</a:t>
            </a:r>
          </a:p>
          <a:p>
            <a:pPr marL="0" indent="0">
              <a:buNone/>
            </a:pPr>
            <a:r>
              <a:rPr lang="cs-CZ" sz="1900" dirty="0"/>
              <a:t>      Žádost o uvolnění ze školy</a:t>
            </a:r>
          </a:p>
          <a:p>
            <a:pPr marL="0" indent="0">
              <a:buNone/>
            </a:pPr>
            <a:endParaRPr lang="cs-CZ" sz="1900" dirty="0"/>
          </a:p>
          <a:p>
            <a:pPr marL="0" indent="0">
              <a:buNone/>
            </a:pPr>
            <a:r>
              <a:rPr lang="cs-CZ" sz="1900" dirty="0"/>
              <a:t>      Vážený pane řediteli,</a:t>
            </a:r>
          </a:p>
          <a:p>
            <a:pPr marL="0" indent="0">
              <a:buNone/>
            </a:pPr>
            <a:endParaRPr lang="cs-CZ" sz="1900" dirty="0"/>
          </a:p>
          <a:p>
            <a:pPr marL="0" indent="0">
              <a:buNone/>
            </a:pPr>
            <a:r>
              <a:rPr lang="cs-CZ" sz="1900" dirty="0"/>
              <a:t>      prosím o uvolnění mého syna Petra Nováka, žáka třídy K 1. A, v době od</a:t>
            </a:r>
          </a:p>
          <a:p>
            <a:pPr marL="0" indent="0">
              <a:buNone/>
            </a:pPr>
            <a:r>
              <a:rPr lang="cs-CZ" sz="1900" dirty="0"/>
              <a:t>      15. 5. do 25. 5. 2012. Ze zdravotních důvodů odjíždí s Mořským koníkem do Řecka. </a:t>
            </a:r>
          </a:p>
          <a:p>
            <a:pPr marL="0" indent="0">
              <a:buNone/>
            </a:pPr>
            <a:endParaRPr lang="cs-CZ" sz="1900" dirty="0"/>
          </a:p>
          <a:p>
            <a:pPr marL="0" indent="0">
              <a:buNone/>
            </a:pPr>
            <a:r>
              <a:rPr lang="cs-CZ" sz="1900" dirty="0"/>
              <a:t>      Děkuji za pochopení.</a:t>
            </a:r>
          </a:p>
          <a:p>
            <a:pPr marL="0" indent="0">
              <a:buNone/>
            </a:pPr>
            <a:endParaRPr lang="cs-CZ" sz="1900" dirty="0"/>
          </a:p>
          <a:p>
            <a:pPr marL="0" indent="0">
              <a:buNone/>
            </a:pPr>
            <a:r>
              <a:rPr lang="cs-CZ" sz="1900" dirty="0"/>
              <a:t>      S pozdravem</a:t>
            </a:r>
          </a:p>
          <a:p>
            <a:pPr marL="0" indent="0">
              <a:buNone/>
            </a:pPr>
            <a:endParaRPr lang="cs-CZ" sz="1900" dirty="0"/>
          </a:p>
          <a:p>
            <a:pPr marL="0" indent="0">
              <a:buNone/>
            </a:pPr>
            <a:r>
              <a:rPr lang="cs-CZ" sz="1900" dirty="0"/>
              <a:t>                                                                                                       Jan Novák</a:t>
            </a:r>
          </a:p>
          <a:p>
            <a:pPr marL="0" indent="0">
              <a:buNone/>
            </a:pPr>
            <a:endParaRPr lang="cs-CZ" sz="1900" dirty="0"/>
          </a:p>
          <a:p>
            <a:pPr marL="0" indent="0">
              <a:buNone/>
            </a:pPr>
            <a:endParaRPr lang="cs-CZ" sz="2000" dirty="0"/>
          </a:p>
          <a:p>
            <a:pPr marL="0" indent="0">
              <a:buNone/>
            </a:pPr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16485280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u="sng" dirty="0">
                <a:solidFill>
                  <a:srgbClr val="FF0000"/>
                </a:solidFill>
              </a:rPr>
              <a:t>Úřední dopis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cs-CZ" dirty="0"/>
              <a:t>prostředek písemného styku s úřady, mezi podniky, institucemi</a:t>
            </a:r>
          </a:p>
          <a:p>
            <a:r>
              <a:rPr lang="cs-CZ" dirty="0"/>
              <a:t>posílány většinou doporučeně</a:t>
            </a:r>
          </a:p>
          <a:p>
            <a:r>
              <a:rPr lang="cs-CZ" i="1" dirty="0">
                <a:solidFill>
                  <a:srgbClr val="0070C0"/>
                </a:solidFill>
              </a:rPr>
              <a:t>policie ČR, soudy, školy atd. posílají důležité dokumenty v obálkách s modrým či hnědým pruhem – adresát je musí převzít osobně! </a:t>
            </a:r>
          </a:p>
          <a:p>
            <a:r>
              <a:rPr lang="cs-CZ" dirty="0"/>
              <a:t>ustálená forma těchto dopisů</a:t>
            </a:r>
          </a:p>
          <a:p>
            <a:r>
              <a:rPr lang="cs-CZ" dirty="0"/>
              <a:t>přesné, přehledné, srozumitelně podané informace</a:t>
            </a:r>
          </a:p>
          <a:p>
            <a:r>
              <a:rPr lang="cs-CZ" dirty="0"/>
              <a:t>nejčastější formou </a:t>
            </a:r>
            <a:r>
              <a:rPr lang="cs-CZ" dirty="0">
                <a:solidFill>
                  <a:srgbClr val="00B050"/>
                </a:solidFill>
              </a:rPr>
              <a:t>žádost</a:t>
            </a:r>
            <a:r>
              <a:rPr lang="cs-CZ" dirty="0"/>
              <a:t>,</a:t>
            </a:r>
            <a:r>
              <a:rPr lang="cs-CZ" dirty="0">
                <a:solidFill>
                  <a:srgbClr val="00B050"/>
                </a:solidFill>
              </a:rPr>
              <a:t> objednávka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138677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2800" dirty="0">
                <a:solidFill>
                  <a:srgbClr val="C00000"/>
                </a:solidFill>
              </a:rPr>
              <a:t>Přečti si pozorně ještě jednou úřední dopis a vysvětli, které </a:t>
            </a:r>
            <a:r>
              <a:rPr lang="cs-CZ" sz="2800" u="sng" dirty="0">
                <a:solidFill>
                  <a:srgbClr val="C00000"/>
                </a:solidFill>
              </a:rPr>
              <a:t>údaje</a:t>
            </a:r>
            <a:r>
              <a:rPr lang="cs-CZ" sz="2800" dirty="0">
                <a:solidFill>
                  <a:srgbClr val="C00000"/>
                </a:solidFill>
              </a:rPr>
              <a:t> musí takový dopis obsahovat!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cs-CZ" sz="2800" dirty="0"/>
              <a:t>Adresa odesílatele (vlevo nahoře)</a:t>
            </a:r>
          </a:p>
          <a:p>
            <a:pPr marL="514350" indent="-514350">
              <a:buFont typeface="+mj-lt"/>
              <a:buAutoNum type="arabicPeriod"/>
            </a:pPr>
            <a:r>
              <a:rPr lang="cs-CZ" sz="2800" dirty="0"/>
              <a:t>Adresa příjemce (pod adresou odesílatele)</a:t>
            </a:r>
          </a:p>
          <a:p>
            <a:pPr marL="514350" indent="-514350">
              <a:buFont typeface="+mj-lt"/>
              <a:buAutoNum type="arabicPeriod"/>
            </a:pPr>
            <a:r>
              <a:rPr lang="cs-CZ" sz="2800" dirty="0"/>
              <a:t>Místo, datum (vpravo)</a:t>
            </a:r>
          </a:p>
          <a:p>
            <a:pPr marL="514350" indent="-514350">
              <a:buFont typeface="+mj-lt"/>
              <a:buAutoNum type="arabicPeriod"/>
            </a:pPr>
            <a:r>
              <a:rPr lang="cs-CZ" sz="2800" dirty="0"/>
              <a:t>Tzv. věc – naznačíme, co je obsahem dopisu – např. žádost o …, objednávka, reklamace atd. </a:t>
            </a:r>
            <a:r>
              <a:rPr lang="cs-CZ" sz="2800" i="1" dirty="0">
                <a:solidFill>
                  <a:srgbClr val="0070C0"/>
                </a:solidFill>
              </a:rPr>
              <a:t>Slovo „věc“ ale nepíšeme!</a:t>
            </a:r>
          </a:p>
          <a:p>
            <a:pPr marL="514350" indent="-514350">
              <a:buFont typeface="+mj-lt"/>
              <a:buAutoNum type="arabicPeriod"/>
            </a:pPr>
            <a:r>
              <a:rPr lang="cs-CZ" sz="2800" dirty="0"/>
              <a:t>Oslovení (za oslovením píšeme čárku!)</a:t>
            </a:r>
          </a:p>
          <a:p>
            <a:pPr marL="514350" indent="-514350">
              <a:buFont typeface="+mj-lt"/>
              <a:buAutoNum type="arabicPeriod"/>
            </a:pPr>
            <a:r>
              <a:rPr lang="cs-CZ" sz="2800" dirty="0"/>
              <a:t>Vlastní dopis</a:t>
            </a:r>
          </a:p>
          <a:p>
            <a:pPr marL="514350" indent="-514350">
              <a:buFont typeface="+mj-lt"/>
              <a:buAutoNum type="arabicPeriod"/>
            </a:pPr>
            <a:r>
              <a:rPr lang="cs-CZ" sz="2800" dirty="0"/>
              <a:t>Poděkování, rozloučení</a:t>
            </a:r>
          </a:p>
          <a:p>
            <a:pPr marL="514350" indent="-514350">
              <a:buFont typeface="+mj-lt"/>
              <a:buAutoNum type="arabicPeriod"/>
            </a:pPr>
            <a:r>
              <a:rPr lang="cs-CZ" sz="2800" dirty="0"/>
              <a:t>Vlastnoruční podpis </a:t>
            </a:r>
            <a:r>
              <a:rPr lang="cs-CZ" sz="2800" i="1" dirty="0">
                <a:solidFill>
                  <a:srgbClr val="0070C0"/>
                </a:solidFill>
              </a:rPr>
              <a:t>(nezapomeneme ani v případě, že píšeme na PC!)</a:t>
            </a:r>
          </a:p>
          <a:p>
            <a:pPr marL="514350" indent="-514350">
              <a:buFont typeface="+mj-lt"/>
              <a:buAutoNum type="arabicPeriod"/>
            </a:pPr>
            <a:endParaRPr lang="cs-CZ" sz="2800" dirty="0"/>
          </a:p>
          <a:p>
            <a:pPr marL="514350" indent="-514350">
              <a:buFont typeface="+mj-lt"/>
              <a:buAutoNum type="arabicPeriod"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2212469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  <a:p>
            <a:endParaRPr lang="cs-CZ" dirty="0"/>
          </a:p>
          <a:p>
            <a:pPr marL="0" indent="0" algn="ctr">
              <a:buNone/>
            </a:pPr>
            <a:r>
              <a:rPr lang="cs-CZ" dirty="0">
                <a:solidFill>
                  <a:srgbClr val="C00000"/>
                </a:solidFill>
              </a:rPr>
              <a:t>V následujícím dopise odhalte chyby!</a:t>
            </a:r>
          </a:p>
        </p:txBody>
      </p:sp>
    </p:spTree>
    <p:extLst>
      <p:ext uri="{BB962C8B-B14F-4D97-AF65-F5344CB8AC3E}">
        <p14:creationId xmlns:p14="http://schemas.microsoft.com/office/powerpoint/2010/main" val="7668089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l"/>
            <a:r>
              <a:rPr lang="cs-CZ" sz="1600" dirty="0"/>
              <a:t>       </a:t>
            </a:r>
            <a:r>
              <a:rPr lang="cs-CZ" sz="1800" dirty="0"/>
              <a:t>Maruška  Nováková</a:t>
            </a:r>
            <a:br>
              <a:rPr lang="cs-CZ" sz="1800" dirty="0"/>
            </a:br>
            <a:r>
              <a:rPr lang="cs-CZ" sz="1800" dirty="0"/>
              <a:t>      Mánesova 25</a:t>
            </a:r>
            <a:br>
              <a:rPr lang="cs-CZ" sz="1800" dirty="0"/>
            </a:br>
            <a:r>
              <a:rPr lang="cs-CZ" sz="1800" dirty="0"/>
              <a:t>      347  01 Tachov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cs-CZ" sz="1900" dirty="0"/>
              <a:t>      Nakladatelství Mona </a:t>
            </a:r>
          </a:p>
          <a:p>
            <a:pPr marL="0" indent="0">
              <a:buNone/>
            </a:pPr>
            <a:r>
              <a:rPr lang="cs-CZ" sz="1900" dirty="0"/>
              <a:t>      120 00 Praha 2</a:t>
            </a:r>
          </a:p>
          <a:p>
            <a:pPr marL="0" indent="0">
              <a:buNone/>
            </a:pPr>
            <a:endParaRPr lang="cs-CZ" sz="1900" dirty="0"/>
          </a:p>
          <a:p>
            <a:pPr marL="0" indent="0">
              <a:buNone/>
            </a:pPr>
            <a:r>
              <a:rPr lang="cs-CZ" sz="1900" dirty="0"/>
              <a:t>                                                                                                                     Tachov, 1. 5. 2012</a:t>
            </a:r>
          </a:p>
          <a:p>
            <a:pPr marL="0" indent="0">
              <a:buNone/>
            </a:pPr>
            <a:r>
              <a:rPr lang="cs-CZ" sz="1900" dirty="0"/>
              <a:t>      Objednávka knihy</a:t>
            </a:r>
          </a:p>
          <a:p>
            <a:pPr marL="0" indent="0">
              <a:buNone/>
            </a:pPr>
            <a:endParaRPr lang="cs-CZ" sz="1900" dirty="0"/>
          </a:p>
          <a:p>
            <a:pPr marL="0" indent="0">
              <a:buNone/>
            </a:pPr>
            <a:r>
              <a:rPr lang="cs-CZ" sz="1900" dirty="0"/>
              <a:t>      Vážení,</a:t>
            </a:r>
          </a:p>
          <a:p>
            <a:pPr marL="0" indent="0">
              <a:buNone/>
            </a:pPr>
            <a:endParaRPr lang="cs-CZ" sz="1900" dirty="0"/>
          </a:p>
          <a:p>
            <a:pPr marL="0" indent="0">
              <a:buNone/>
            </a:pPr>
            <a:r>
              <a:rPr lang="cs-CZ" sz="1900" dirty="0"/>
              <a:t>      prosím o zaslání knihy  od Jaroslava Foglara. Stínadla se bouří na dobírku.</a:t>
            </a:r>
          </a:p>
          <a:p>
            <a:pPr marL="0" indent="0">
              <a:buNone/>
            </a:pPr>
            <a:endParaRPr lang="cs-CZ" sz="1900" dirty="0"/>
          </a:p>
          <a:p>
            <a:pPr marL="0" indent="0">
              <a:buNone/>
            </a:pPr>
            <a:r>
              <a:rPr lang="cs-CZ" sz="1900" dirty="0"/>
              <a:t>      Díky.</a:t>
            </a:r>
          </a:p>
          <a:p>
            <a:pPr marL="0" indent="0">
              <a:buNone/>
            </a:pPr>
            <a:endParaRPr lang="cs-CZ" sz="1900" dirty="0"/>
          </a:p>
          <a:p>
            <a:pPr marL="0" indent="0">
              <a:buNone/>
            </a:pPr>
            <a:r>
              <a:rPr lang="cs-CZ" sz="1900" dirty="0"/>
              <a:t>      S pozdravem</a:t>
            </a:r>
          </a:p>
          <a:p>
            <a:pPr marL="0" indent="0">
              <a:buNone/>
            </a:pPr>
            <a:endParaRPr lang="cs-CZ" sz="1900" dirty="0"/>
          </a:p>
          <a:p>
            <a:pPr marL="0" indent="0">
              <a:buNone/>
            </a:pPr>
            <a:r>
              <a:rPr lang="cs-CZ" sz="1900" dirty="0"/>
              <a:t>                                                                                                       Vaše Maruška</a:t>
            </a:r>
          </a:p>
          <a:p>
            <a:pPr marL="0" indent="0">
              <a:buNone/>
            </a:pPr>
            <a:endParaRPr lang="cs-CZ" sz="2000" dirty="0"/>
          </a:p>
          <a:p>
            <a:pPr marL="0" indent="0">
              <a:buNone/>
            </a:pPr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380564107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rgbClr val="C00000"/>
                </a:solidFill>
              </a:rPr>
              <a:t>Řešení: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4294967295"/>
          </p:nvPr>
        </p:nvSpPr>
        <p:spPr>
          <a:xfrm>
            <a:off x="467544" y="1412776"/>
            <a:ext cx="8229600" cy="4525962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cs-CZ" sz="2400" dirty="0"/>
              <a:t>Nemůžeme psát domácké tvary jmen (tedy ne Maruška).</a:t>
            </a:r>
          </a:p>
          <a:p>
            <a:pPr marL="514350" indent="-514350">
              <a:buFont typeface="+mj-lt"/>
              <a:buAutoNum type="arabicPeriod"/>
            </a:pPr>
            <a:r>
              <a:rPr lang="cs-CZ" sz="2400" dirty="0"/>
              <a:t>Chybí označení ulice – bližší adresa.</a:t>
            </a:r>
          </a:p>
          <a:p>
            <a:pPr marL="514350" indent="-514350">
              <a:buFont typeface="+mj-lt"/>
              <a:buAutoNum type="arabicPeriod"/>
            </a:pPr>
            <a:r>
              <a:rPr lang="cs-CZ" sz="2400" dirty="0"/>
              <a:t>Za označením místa nepíšeme čárku (tedy za Tachovem).</a:t>
            </a:r>
          </a:p>
          <a:p>
            <a:pPr marL="514350" indent="-514350">
              <a:buFont typeface="+mj-lt"/>
              <a:buAutoNum type="arabicPeriod"/>
            </a:pPr>
            <a:r>
              <a:rPr lang="cs-CZ" sz="2400" dirty="0"/>
              <a:t>Za oslovením čárku píšeme!</a:t>
            </a:r>
          </a:p>
          <a:p>
            <a:pPr marL="514350" indent="-514350">
              <a:buFont typeface="+mj-lt"/>
              <a:buAutoNum type="arabicPeriod"/>
            </a:pPr>
            <a:r>
              <a:rPr lang="cs-CZ" sz="2400" dirty="0"/>
              <a:t>Špatná formulace samotné objednávky (Prosíme o zaslání na dobírku knihy Jaroslava Foglara Stínadla se bouří…).</a:t>
            </a:r>
          </a:p>
          <a:p>
            <a:pPr marL="514350" indent="-514350">
              <a:buFont typeface="+mj-lt"/>
              <a:buAutoNum type="arabicPeriod"/>
            </a:pPr>
            <a:r>
              <a:rPr lang="cs-CZ" sz="2400" dirty="0"/>
              <a:t> Nelze psát v úředním dopise slovo „díky“, ale „děkuji“.</a:t>
            </a:r>
          </a:p>
          <a:p>
            <a:pPr marL="514350" indent="-514350">
              <a:buFont typeface="+mj-lt"/>
              <a:buAutoNum type="arabicPeriod"/>
            </a:pPr>
            <a:r>
              <a:rPr lang="cs-CZ" sz="2400" dirty="0"/>
              <a:t>V úředním dopise nepíšeme ani tvar Vaše. Opět nelze psát tvar Maruška!</a:t>
            </a:r>
          </a:p>
          <a:p>
            <a:pPr marL="514350" indent="-514350">
              <a:buFont typeface="+mj-lt"/>
              <a:buAutoNum type="arabicPeriod"/>
            </a:pPr>
            <a:endParaRPr lang="cs-CZ" sz="2400" dirty="0"/>
          </a:p>
          <a:p>
            <a:pPr marL="514350" indent="-514350">
              <a:buFont typeface="+mj-lt"/>
              <a:buAutoNum type="arabicPeriod"/>
            </a:pPr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2040891305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B901AF39A466D143BE2038FA5F1FC19D" ma:contentTypeVersion="10" ma:contentTypeDescription="Vytvoří nový dokument" ma:contentTypeScope="" ma:versionID="aa681d975e877541d30111767b289b6e">
  <xsd:schema xmlns:xsd="http://www.w3.org/2001/XMLSchema" xmlns:xs="http://www.w3.org/2001/XMLSchema" xmlns:p="http://schemas.microsoft.com/office/2006/metadata/properties" xmlns:ns3="426cae7f-2e55-4dfe-affb-a5f72d9bab21" xmlns:ns4="813be28c-bae0-4d17-9963-5cd5ce0a48aa" targetNamespace="http://schemas.microsoft.com/office/2006/metadata/properties" ma:root="true" ma:fieldsID="60552009afee6f3b28844672edaf2bc1" ns3:_="" ns4:_="">
    <xsd:import namespace="426cae7f-2e55-4dfe-affb-a5f72d9bab21"/>
    <xsd:import namespace="813be28c-bae0-4d17-9963-5cd5ce0a48aa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3:MediaServiceDateTaken" minOccurs="0"/>
                <xsd:element ref="ns4:SharedWithUsers" minOccurs="0"/>
                <xsd:element ref="ns4:SharedWithDetails" minOccurs="0"/>
                <xsd:element ref="ns4:SharingHintHash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26cae7f-2e55-4dfe-affb-a5f72d9bab2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GenerationTime" ma:index="1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13be28c-bae0-4d17-9963-5cd5ce0a48aa" elementFormDefault="qualified">
    <xsd:import namespace="http://schemas.microsoft.com/office/2006/documentManagement/types"/>
    <xsd:import namespace="http://schemas.microsoft.com/office/infopath/2007/PartnerControls"/>
    <xsd:element name="SharedWithUsers" ma:index="15" nillable="true" ma:displayName="Sdílí se s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6" nillable="true" ma:displayName="Sdílené s podrobnostmi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7" nillable="true" ma:displayName="Hodnota hash upozornění na sdílení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D7F03F35-1226-451B-8E96-7DAFADD07F9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26cae7f-2e55-4dfe-affb-a5f72d9bab21"/>
    <ds:schemaRef ds:uri="813be28c-bae0-4d17-9963-5cd5ce0a48a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6DDABBEE-8968-419E-A11F-596D39437E41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35D33F82-EA61-43F1-844E-A5204DBDFA1B}">
  <ds:schemaRefs>
    <ds:schemaRef ds:uri="http://purl.org/dc/dcmitype/"/>
    <ds:schemaRef ds:uri="426cae7f-2e55-4dfe-affb-a5f72d9bab21"/>
    <ds:schemaRef ds:uri="http://purl.org/dc/elements/1.1/"/>
    <ds:schemaRef ds:uri="http://schemas.microsoft.com/office/2006/metadata/properties"/>
    <ds:schemaRef ds:uri="http://schemas.microsoft.com/office/2006/documentManagement/types"/>
    <ds:schemaRef ds:uri="http://purl.org/dc/terms/"/>
    <ds:schemaRef ds:uri="http://schemas.openxmlformats.org/package/2006/metadata/core-properties"/>
    <ds:schemaRef ds:uri="http://schemas.microsoft.com/office/infopath/2007/PartnerControls"/>
    <ds:schemaRef ds:uri="813be28c-bae0-4d17-9963-5cd5ce0a48aa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252</TotalTime>
  <Words>426</Words>
  <Application>Microsoft Office PowerPoint</Application>
  <PresentationFormat>Předvádění na obrazovce (4:3)</PresentationFormat>
  <Paragraphs>69</Paragraphs>
  <Slides>8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8</vt:i4>
      </vt:variant>
    </vt:vector>
  </HeadingPairs>
  <TitlesOfParts>
    <vt:vector size="11" baseType="lpstr">
      <vt:lpstr>Arial</vt:lpstr>
      <vt:lpstr>Calibri</vt:lpstr>
      <vt:lpstr>Motiv systému Office</vt:lpstr>
      <vt:lpstr>Prezentace aplikace PowerPoint</vt:lpstr>
      <vt:lpstr>Prezentace aplikace PowerPoint</vt:lpstr>
      <vt:lpstr>      Jan Novák       Mánesova 25       347  01 Tachov</vt:lpstr>
      <vt:lpstr>Úřední dopis</vt:lpstr>
      <vt:lpstr>Přečti si pozorně ještě jednou úřední dopis a vysvětli, které údaje musí takový dopis obsahovat!</vt:lpstr>
      <vt:lpstr>Prezentace aplikace PowerPoint</vt:lpstr>
      <vt:lpstr>       Maruška  Nováková       Mánesova 25       347  01 Tachov</vt:lpstr>
      <vt:lpstr>Řešení: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Anežka Chládková</dc:creator>
  <cp:lastModifiedBy>Eva Škvrnová</cp:lastModifiedBy>
  <cp:revision>20</cp:revision>
  <dcterms:created xsi:type="dcterms:W3CDTF">2013-03-25T20:20:50Z</dcterms:created>
  <dcterms:modified xsi:type="dcterms:W3CDTF">2021-01-18T16:44:47Z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0x010100B901AF39A466D143BE2038FA5F1FC19D</vt:lpwstr>
  </property>
</Properties>
</file>