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0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68" r:id="rId15"/>
    <p:sldId id="27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58972-0F38-4FCD-AC3B-109A67CA0BB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2E32B47-FC43-48A9-B7A2-AC23A1DACB19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b="1" dirty="0"/>
            <a:t>ÚVOD – seznámení s osobou,   vztah k ní, stručný vnější popis</a:t>
          </a:r>
        </a:p>
      </dgm:t>
    </dgm:pt>
    <dgm:pt modelId="{064FACDB-9776-45AF-9936-55F2890EE556}" type="parTrans" cxnId="{8222C205-508D-48F1-B6B4-5BE72C84EBD8}">
      <dgm:prSet/>
      <dgm:spPr/>
      <dgm:t>
        <a:bodyPr/>
        <a:lstStyle/>
        <a:p>
          <a:endParaRPr lang="cs-CZ"/>
        </a:p>
      </dgm:t>
    </dgm:pt>
    <dgm:pt modelId="{3D5DD614-FBD1-4808-91C0-F9E0682C82D7}" type="sibTrans" cxnId="{8222C205-508D-48F1-B6B4-5BE72C84EBD8}">
      <dgm:prSet/>
      <dgm:spPr/>
      <dgm:t>
        <a:bodyPr/>
        <a:lstStyle/>
        <a:p>
          <a:endParaRPr lang="cs-CZ"/>
        </a:p>
      </dgm:t>
    </dgm:pt>
    <dgm:pt modelId="{69E2ACAF-6491-475F-A93C-3D9BF5F005E9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b="1" dirty="0"/>
            <a:t>STAŤ – povahové vlastnosti a rysy</a:t>
          </a:r>
        </a:p>
      </dgm:t>
    </dgm:pt>
    <dgm:pt modelId="{2A1A7920-A091-4170-837F-CA1729846990}" type="parTrans" cxnId="{38CD7257-78D8-4986-9892-2C84D4CB59E3}">
      <dgm:prSet/>
      <dgm:spPr/>
      <dgm:t>
        <a:bodyPr/>
        <a:lstStyle/>
        <a:p>
          <a:endParaRPr lang="cs-CZ"/>
        </a:p>
      </dgm:t>
    </dgm:pt>
    <dgm:pt modelId="{88B018F0-26AA-4979-AB2E-140CCB7F688C}" type="sibTrans" cxnId="{38CD7257-78D8-4986-9892-2C84D4CB59E3}">
      <dgm:prSet/>
      <dgm:spPr/>
      <dgm:t>
        <a:bodyPr/>
        <a:lstStyle/>
        <a:p>
          <a:endParaRPr lang="cs-CZ"/>
        </a:p>
      </dgm:t>
    </dgm:pt>
    <dgm:pt modelId="{923D2277-455D-4AD1-8867-DC01748648CB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b="1" dirty="0"/>
            <a:t>ZÁVĚR – zhodnocení, co se nám líbí, nelíbí</a:t>
          </a:r>
        </a:p>
      </dgm:t>
    </dgm:pt>
    <dgm:pt modelId="{B0D86E74-1DD8-4BAF-9F2A-D472F5A33367}" type="parTrans" cxnId="{3641BC38-C308-4BA1-BF6D-EF43A865986F}">
      <dgm:prSet/>
      <dgm:spPr/>
      <dgm:t>
        <a:bodyPr/>
        <a:lstStyle/>
        <a:p>
          <a:endParaRPr lang="cs-CZ"/>
        </a:p>
      </dgm:t>
    </dgm:pt>
    <dgm:pt modelId="{9DCD961A-E27E-4AA8-B7C4-EE7F5F6E5A2D}" type="sibTrans" cxnId="{3641BC38-C308-4BA1-BF6D-EF43A865986F}">
      <dgm:prSet/>
      <dgm:spPr/>
      <dgm:t>
        <a:bodyPr/>
        <a:lstStyle/>
        <a:p>
          <a:endParaRPr lang="cs-CZ"/>
        </a:p>
      </dgm:t>
    </dgm:pt>
    <dgm:pt modelId="{AE29E784-D403-4864-BDC1-5430D91E4CB7}" type="pres">
      <dgm:prSet presAssocID="{C2358972-0F38-4FCD-AC3B-109A67CA0BB5}" presName="linear" presStyleCnt="0">
        <dgm:presLayoutVars>
          <dgm:dir/>
          <dgm:animLvl val="lvl"/>
          <dgm:resizeHandles val="exact"/>
        </dgm:presLayoutVars>
      </dgm:prSet>
      <dgm:spPr/>
    </dgm:pt>
    <dgm:pt modelId="{79BDC45B-6B75-4928-B8EA-689B63D9B970}" type="pres">
      <dgm:prSet presAssocID="{22E32B47-FC43-48A9-B7A2-AC23A1DACB19}" presName="parentLin" presStyleCnt="0"/>
      <dgm:spPr/>
    </dgm:pt>
    <dgm:pt modelId="{4D2CECC5-AC73-44A0-8DF7-BB54AB2F0643}" type="pres">
      <dgm:prSet presAssocID="{22E32B47-FC43-48A9-B7A2-AC23A1DACB19}" presName="parentLeftMargin" presStyleLbl="node1" presStyleIdx="0" presStyleCnt="3"/>
      <dgm:spPr/>
    </dgm:pt>
    <dgm:pt modelId="{DDC1DCC1-006B-4097-B02F-461DC6276206}" type="pres">
      <dgm:prSet presAssocID="{22E32B47-FC43-48A9-B7A2-AC23A1DACB19}" presName="parentText" presStyleLbl="node1" presStyleIdx="0" presStyleCnt="3" custScaleX="142857">
        <dgm:presLayoutVars>
          <dgm:chMax val="0"/>
          <dgm:bulletEnabled val="1"/>
        </dgm:presLayoutVars>
      </dgm:prSet>
      <dgm:spPr/>
    </dgm:pt>
    <dgm:pt modelId="{28563B0D-0133-4A5F-9F72-BE4D36731993}" type="pres">
      <dgm:prSet presAssocID="{22E32B47-FC43-48A9-B7A2-AC23A1DACB19}" presName="negativeSpace" presStyleCnt="0"/>
      <dgm:spPr/>
    </dgm:pt>
    <dgm:pt modelId="{6B0481A3-5868-4916-A85A-B12797D28471}" type="pres">
      <dgm:prSet presAssocID="{22E32B47-FC43-48A9-B7A2-AC23A1DACB19}" presName="childText" presStyleLbl="conFgAcc1" presStyleIdx="0" presStyleCnt="3">
        <dgm:presLayoutVars>
          <dgm:bulletEnabled val="1"/>
        </dgm:presLayoutVars>
      </dgm:prSet>
      <dgm:spPr/>
    </dgm:pt>
    <dgm:pt modelId="{AD6D34C8-2F20-4CB4-B7AD-CA0F02264B9C}" type="pres">
      <dgm:prSet presAssocID="{3D5DD614-FBD1-4808-91C0-F9E0682C82D7}" presName="spaceBetweenRectangles" presStyleCnt="0"/>
      <dgm:spPr/>
    </dgm:pt>
    <dgm:pt modelId="{5C16031C-4AA6-4A73-AF86-7F8AE0148D4F}" type="pres">
      <dgm:prSet presAssocID="{69E2ACAF-6491-475F-A93C-3D9BF5F005E9}" presName="parentLin" presStyleCnt="0"/>
      <dgm:spPr/>
    </dgm:pt>
    <dgm:pt modelId="{370A0D8C-D928-43AC-BAA8-EFA428E95A9E}" type="pres">
      <dgm:prSet presAssocID="{69E2ACAF-6491-475F-A93C-3D9BF5F005E9}" presName="parentLeftMargin" presStyleLbl="node1" presStyleIdx="0" presStyleCnt="3"/>
      <dgm:spPr/>
    </dgm:pt>
    <dgm:pt modelId="{83753B72-6CBA-4D38-9EB7-141CD8D12223}" type="pres">
      <dgm:prSet presAssocID="{69E2ACAF-6491-475F-A93C-3D9BF5F005E9}" presName="parentText" presStyleLbl="node1" presStyleIdx="1" presStyleCnt="3" custScaleX="142857">
        <dgm:presLayoutVars>
          <dgm:chMax val="0"/>
          <dgm:bulletEnabled val="1"/>
        </dgm:presLayoutVars>
      </dgm:prSet>
      <dgm:spPr/>
    </dgm:pt>
    <dgm:pt modelId="{22A497CE-85A6-419E-9752-25BD4FEA20B4}" type="pres">
      <dgm:prSet presAssocID="{69E2ACAF-6491-475F-A93C-3D9BF5F005E9}" presName="negativeSpace" presStyleCnt="0"/>
      <dgm:spPr/>
    </dgm:pt>
    <dgm:pt modelId="{DF57016E-DB27-4EFC-AE2B-E75AF5A65562}" type="pres">
      <dgm:prSet presAssocID="{69E2ACAF-6491-475F-A93C-3D9BF5F005E9}" presName="childText" presStyleLbl="conFgAcc1" presStyleIdx="1" presStyleCnt="3">
        <dgm:presLayoutVars>
          <dgm:bulletEnabled val="1"/>
        </dgm:presLayoutVars>
      </dgm:prSet>
      <dgm:spPr/>
    </dgm:pt>
    <dgm:pt modelId="{C56F590C-5ED2-4C14-B132-5E8EF4945A15}" type="pres">
      <dgm:prSet presAssocID="{88B018F0-26AA-4979-AB2E-140CCB7F688C}" presName="spaceBetweenRectangles" presStyleCnt="0"/>
      <dgm:spPr/>
    </dgm:pt>
    <dgm:pt modelId="{ED12942C-FFD4-4270-B39C-E09C1C470527}" type="pres">
      <dgm:prSet presAssocID="{923D2277-455D-4AD1-8867-DC01748648CB}" presName="parentLin" presStyleCnt="0"/>
      <dgm:spPr/>
    </dgm:pt>
    <dgm:pt modelId="{8B5792AB-BF70-4157-B57E-FCEF5B4ECC5E}" type="pres">
      <dgm:prSet presAssocID="{923D2277-455D-4AD1-8867-DC01748648CB}" presName="parentLeftMargin" presStyleLbl="node1" presStyleIdx="1" presStyleCnt="3"/>
      <dgm:spPr/>
    </dgm:pt>
    <dgm:pt modelId="{4C55BBAD-D826-42B5-AAA9-1D723AD20672}" type="pres">
      <dgm:prSet presAssocID="{923D2277-455D-4AD1-8867-DC01748648CB}" presName="parentText" presStyleLbl="node1" presStyleIdx="2" presStyleCnt="3" custScaleX="142857">
        <dgm:presLayoutVars>
          <dgm:chMax val="0"/>
          <dgm:bulletEnabled val="1"/>
        </dgm:presLayoutVars>
      </dgm:prSet>
      <dgm:spPr/>
    </dgm:pt>
    <dgm:pt modelId="{2F0C6AE4-3C04-49DE-86C4-551EA2DC8F65}" type="pres">
      <dgm:prSet presAssocID="{923D2277-455D-4AD1-8867-DC01748648CB}" presName="negativeSpace" presStyleCnt="0"/>
      <dgm:spPr/>
    </dgm:pt>
    <dgm:pt modelId="{22286946-F1EC-4FC0-B00B-97BD0CA90214}" type="pres">
      <dgm:prSet presAssocID="{923D2277-455D-4AD1-8867-DC01748648C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222C205-508D-48F1-B6B4-5BE72C84EBD8}" srcId="{C2358972-0F38-4FCD-AC3B-109A67CA0BB5}" destId="{22E32B47-FC43-48A9-B7A2-AC23A1DACB19}" srcOrd="0" destOrd="0" parTransId="{064FACDB-9776-45AF-9936-55F2890EE556}" sibTransId="{3D5DD614-FBD1-4808-91C0-F9E0682C82D7}"/>
    <dgm:cxn modelId="{3641BC38-C308-4BA1-BF6D-EF43A865986F}" srcId="{C2358972-0F38-4FCD-AC3B-109A67CA0BB5}" destId="{923D2277-455D-4AD1-8867-DC01748648CB}" srcOrd="2" destOrd="0" parTransId="{B0D86E74-1DD8-4BAF-9F2A-D472F5A33367}" sibTransId="{9DCD961A-E27E-4AA8-B7C4-EE7F5F6E5A2D}"/>
    <dgm:cxn modelId="{57CDC545-D644-4ACF-84F1-64020ED0A3CC}" type="presOf" srcId="{C2358972-0F38-4FCD-AC3B-109A67CA0BB5}" destId="{AE29E784-D403-4864-BDC1-5430D91E4CB7}" srcOrd="0" destOrd="0" presId="urn:microsoft.com/office/officeart/2005/8/layout/list1"/>
    <dgm:cxn modelId="{1FE9994B-03B5-4287-B7B4-66E0E4E3C161}" type="presOf" srcId="{69E2ACAF-6491-475F-A93C-3D9BF5F005E9}" destId="{370A0D8C-D928-43AC-BAA8-EFA428E95A9E}" srcOrd="0" destOrd="0" presId="urn:microsoft.com/office/officeart/2005/8/layout/list1"/>
    <dgm:cxn modelId="{C6700F74-0367-4712-BFA4-61075E4D912B}" type="presOf" srcId="{22E32B47-FC43-48A9-B7A2-AC23A1DACB19}" destId="{4D2CECC5-AC73-44A0-8DF7-BB54AB2F0643}" srcOrd="0" destOrd="0" presId="urn:microsoft.com/office/officeart/2005/8/layout/list1"/>
    <dgm:cxn modelId="{38CD7257-78D8-4986-9892-2C84D4CB59E3}" srcId="{C2358972-0F38-4FCD-AC3B-109A67CA0BB5}" destId="{69E2ACAF-6491-475F-A93C-3D9BF5F005E9}" srcOrd="1" destOrd="0" parTransId="{2A1A7920-A091-4170-837F-CA1729846990}" sibTransId="{88B018F0-26AA-4979-AB2E-140CCB7F688C}"/>
    <dgm:cxn modelId="{317B1B9D-722E-45B1-AE97-248B42767A3E}" type="presOf" srcId="{923D2277-455D-4AD1-8867-DC01748648CB}" destId="{8B5792AB-BF70-4157-B57E-FCEF5B4ECC5E}" srcOrd="0" destOrd="0" presId="urn:microsoft.com/office/officeart/2005/8/layout/list1"/>
    <dgm:cxn modelId="{EC4EFBB2-D58C-46A1-A5F4-86F7F167230E}" type="presOf" srcId="{923D2277-455D-4AD1-8867-DC01748648CB}" destId="{4C55BBAD-D826-42B5-AAA9-1D723AD20672}" srcOrd="1" destOrd="0" presId="urn:microsoft.com/office/officeart/2005/8/layout/list1"/>
    <dgm:cxn modelId="{A2A7F5BC-EAA4-41C2-9CB8-31AA3E98B48A}" type="presOf" srcId="{69E2ACAF-6491-475F-A93C-3D9BF5F005E9}" destId="{83753B72-6CBA-4D38-9EB7-141CD8D12223}" srcOrd="1" destOrd="0" presId="urn:microsoft.com/office/officeart/2005/8/layout/list1"/>
    <dgm:cxn modelId="{960EDDD8-E485-4638-B8C0-20295AE9730E}" type="presOf" srcId="{22E32B47-FC43-48A9-B7A2-AC23A1DACB19}" destId="{DDC1DCC1-006B-4097-B02F-461DC6276206}" srcOrd="1" destOrd="0" presId="urn:microsoft.com/office/officeart/2005/8/layout/list1"/>
    <dgm:cxn modelId="{73891085-AB08-48D7-9915-2A61A1A790EA}" type="presParOf" srcId="{AE29E784-D403-4864-BDC1-5430D91E4CB7}" destId="{79BDC45B-6B75-4928-B8EA-689B63D9B970}" srcOrd="0" destOrd="0" presId="urn:microsoft.com/office/officeart/2005/8/layout/list1"/>
    <dgm:cxn modelId="{33560EFA-18A4-4414-9335-B63C337413A6}" type="presParOf" srcId="{79BDC45B-6B75-4928-B8EA-689B63D9B970}" destId="{4D2CECC5-AC73-44A0-8DF7-BB54AB2F0643}" srcOrd="0" destOrd="0" presId="urn:microsoft.com/office/officeart/2005/8/layout/list1"/>
    <dgm:cxn modelId="{F4C10B34-5646-442E-AD04-DCA84058A286}" type="presParOf" srcId="{79BDC45B-6B75-4928-B8EA-689B63D9B970}" destId="{DDC1DCC1-006B-4097-B02F-461DC6276206}" srcOrd="1" destOrd="0" presId="urn:microsoft.com/office/officeart/2005/8/layout/list1"/>
    <dgm:cxn modelId="{0FF4AE3F-27EA-4315-B110-7BA08762DCAE}" type="presParOf" srcId="{AE29E784-D403-4864-BDC1-5430D91E4CB7}" destId="{28563B0D-0133-4A5F-9F72-BE4D36731993}" srcOrd="1" destOrd="0" presId="urn:microsoft.com/office/officeart/2005/8/layout/list1"/>
    <dgm:cxn modelId="{96BBB438-D389-46BC-9EBA-9948549360E9}" type="presParOf" srcId="{AE29E784-D403-4864-BDC1-5430D91E4CB7}" destId="{6B0481A3-5868-4916-A85A-B12797D28471}" srcOrd="2" destOrd="0" presId="urn:microsoft.com/office/officeart/2005/8/layout/list1"/>
    <dgm:cxn modelId="{39B9929B-D2A7-4432-AF6E-235BA39B9E37}" type="presParOf" srcId="{AE29E784-D403-4864-BDC1-5430D91E4CB7}" destId="{AD6D34C8-2F20-4CB4-B7AD-CA0F02264B9C}" srcOrd="3" destOrd="0" presId="urn:microsoft.com/office/officeart/2005/8/layout/list1"/>
    <dgm:cxn modelId="{6123C646-FFDE-40F6-8203-FD243413876B}" type="presParOf" srcId="{AE29E784-D403-4864-BDC1-5430D91E4CB7}" destId="{5C16031C-4AA6-4A73-AF86-7F8AE0148D4F}" srcOrd="4" destOrd="0" presId="urn:microsoft.com/office/officeart/2005/8/layout/list1"/>
    <dgm:cxn modelId="{F6CD78F9-ABF8-4FDB-9AEA-90943A4522B3}" type="presParOf" srcId="{5C16031C-4AA6-4A73-AF86-7F8AE0148D4F}" destId="{370A0D8C-D928-43AC-BAA8-EFA428E95A9E}" srcOrd="0" destOrd="0" presId="urn:microsoft.com/office/officeart/2005/8/layout/list1"/>
    <dgm:cxn modelId="{DEA603D8-86B8-4DC9-AAD1-6B775C3E0156}" type="presParOf" srcId="{5C16031C-4AA6-4A73-AF86-7F8AE0148D4F}" destId="{83753B72-6CBA-4D38-9EB7-141CD8D12223}" srcOrd="1" destOrd="0" presId="urn:microsoft.com/office/officeart/2005/8/layout/list1"/>
    <dgm:cxn modelId="{0F49367E-87F3-4443-93C9-E9E9B163D7EE}" type="presParOf" srcId="{AE29E784-D403-4864-BDC1-5430D91E4CB7}" destId="{22A497CE-85A6-419E-9752-25BD4FEA20B4}" srcOrd="5" destOrd="0" presId="urn:microsoft.com/office/officeart/2005/8/layout/list1"/>
    <dgm:cxn modelId="{FFE1BAB2-3520-4B07-B63E-7CA6E4530E7D}" type="presParOf" srcId="{AE29E784-D403-4864-BDC1-5430D91E4CB7}" destId="{DF57016E-DB27-4EFC-AE2B-E75AF5A65562}" srcOrd="6" destOrd="0" presId="urn:microsoft.com/office/officeart/2005/8/layout/list1"/>
    <dgm:cxn modelId="{9E9C11B6-904A-41AC-B318-8172EC7C6095}" type="presParOf" srcId="{AE29E784-D403-4864-BDC1-5430D91E4CB7}" destId="{C56F590C-5ED2-4C14-B132-5E8EF4945A15}" srcOrd="7" destOrd="0" presId="urn:microsoft.com/office/officeart/2005/8/layout/list1"/>
    <dgm:cxn modelId="{041EEF9B-CC1B-455B-9BA5-2349BC22A01E}" type="presParOf" srcId="{AE29E784-D403-4864-BDC1-5430D91E4CB7}" destId="{ED12942C-FFD4-4270-B39C-E09C1C470527}" srcOrd="8" destOrd="0" presId="urn:microsoft.com/office/officeart/2005/8/layout/list1"/>
    <dgm:cxn modelId="{16299236-15DA-4B16-84AA-0CB134A45C51}" type="presParOf" srcId="{ED12942C-FFD4-4270-B39C-E09C1C470527}" destId="{8B5792AB-BF70-4157-B57E-FCEF5B4ECC5E}" srcOrd="0" destOrd="0" presId="urn:microsoft.com/office/officeart/2005/8/layout/list1"/>
    <dgm:cxn modelId="{DF860933-98B9-4E66-A350-BEA63964BD45}" type="presParOf" srcId="{ED12942C-FFD4-4270-B39C-E09C1C470527}" destId="{4C55BBAD-D826-42B5-AAA9-1D723AD20672}" srcOrd="1" destOrd="0" presId="urn:microsoft.com/office/officeart/2005/8/layout/list1"/>
    <dgm:cxn modelId="{66788DFB-A7AE-4AAE-8417-0C6AD8D2B47C}" type="presParOf" srcId="{AE29E784-D403-4864-BDC1-5430D91E4CB7}" destId="{2F0C6AE4-3C04-49DE-86C4-551EA2DC8F65}" srcOrd="9" destOrd="0" presId="urn:microsoft.com/office/officeart/2005/8/layout/list1"/>
    <dgm:cxn modelId="{C009168E-F352-4727-AF9F-4693E3FF8DA7}" type="presParOf" srcId="{AE29E784-D403-4864-BDC1-5430D91E4CB7}" destId="{22286946-F1EC-4FC0-B00B-97BD0CA9021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481A3-5868-4916-A85A-B12797D28471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1DCC1-006B-4097-B02F-461DC6276206}">
      <dsp:nvSpPr>
        <dsp:cNvPr id="0" name=""/>
        <dsp:cNvSpPr/>
      </dsp:nvSpPr>
      <dsp:spPr>
        <a:xfrm>
          <a:off x="290214" y="6459"/>
          <a:ext cx="5804291" cy="915120"/>
        </a:xfrm>
        <a:prstGeom prst="roundRect">
          <a:avLst/>
        </a:prstGeom>
        <a:gradFill rotWithShape="1">
          <a:gsLst>
            <a:gs pos="0">
              <a:schemeClr val="accent1">
                <a:tint val="30000"/>
                <a:satMod val="250000"/>
              </a:schemeClr>
            </a:gs>
            <a:gs pos="72000">
              <a:schemeClr val="accent1">
                <a:tint val="75000"/>
                <a:satMod val="210000"/>
              </a:schemeClr>
            </a:gs>
            <a:gs pos="100000">
              <a:schemeClr val="accent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b="1" kern="1200" dirty="0"/>
            <a:t>ÚVOD – seznámení s osobou,   vztah k ní, stručný vnější popis</a:t>
          </a:r>
        </a:p>
      </dsp:txBody>
      <dsp:txXfrm>
        <a:off x="334886" y="51131"/>
        <a:ext cx="5714947" cy="825776"/>
      </dsp:txXfrm>
    </dsp:sp>
    <dsp:sp modelId="{DF57016E-DB27-4EFC-AE2B-E75AF5A65562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753B72-6CBA-4D38-9EB7-141CD8D12223}">
      <dsp:nvSpPr>
        <dsp:cNvPr id="0" name=""/>
        <dsp:cNvSpPr/>
      </dsp:nvSpPr>
      <dsp:spPr>
        <a:xfrm>
          <a:off x="290214" y="1412619"/>
          <a:ext cx="5804291" cy="915120"/>
        </a:xfrm>
        <a:prstGeom prst="roundRect">
          <a:avLst/>
        </a:prstGeom>
        <a:gradFill rotWithShape="1">
          <a:gsLst>
            <a:gs pos="0">
              <a:schemeClr val="accent3">
                <a:tint val="30000"/>
                <a:satMod val="250000"/>
              </a:schemeClr>
            </a:gs>
            <a:gs pos="72000">
              <a:schemeClr val="accent3">
                <a:tint val="75000"/>
                <a:satMod val="210000"/>
              </a:schemeClr>
            </a:gs>
            <a:gs pos="100000">
              <a:schemeClr val="accent3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b="1" kern="1200" dirty="0"/>
            <a:t>STAŤ – povahové vlastnosti a rysy</a:t>
          </a:r>
        </a:p>
      </dsp:txBody>
      <dsp:txXfrm>
        <a:off x="334886" y="1457291"/>
        <a:ext cx="5714947" cy="825776"/>
      </dsp:txXfrm>
    </dsp:sp>
    <dsp:sp modelId="{22286946-F1EC-4FC0-B00B-97BD0CA90214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55BBAD-D826-42B5-AAA9-1D723AD20672}">
      <dsp:nvSpPr>
        <dsp:cNvPr id="0" name=""/>
        <dsp:cNvSpPr/>
      </dsp:nvSpPr>
      <dsp:spPr>
        <a:xfrm>
          <a:off x="290214" y="2818780"/>
          <a:ext cx="5804291" cy="915120"/>
        </a:xfrm>
        <a:prstGeom prst="roundRect">
          <a:avLst/>
        </a:prstGeom>
        <a:gradFill rotWithShape="1">
          <a:gsLst>
            <a:gs pos="0">
              <a:schemeClr val="accent4">
                <a:tint val="30000"/>
                <a:satMod val="250000"/>
              </a:schemeClr>
            </a:gs>
            <a:gs pos="72000">
              <a:schemeClr val="accent4">
                <a:tint val="75000"/>
                <a:satMod val="210000"/>
              </a:schemeClr>
            </a:gs>
            <a:gs pos="100000">
              <a:schemeClr val="accent4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4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b="1" kern="1200" dirty="0"/>
            <a:t>ZÁVĚR – zhodnocení, co se nám líbí, nelíbí</a:t>
          </a:r>
        </a:p>
      </dsp:txBody>
      <dsp:txXfrm>
        <a:off x="334886" y="2863452"/>
        <a:ext cx="5714947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68335-1A85-4428-835C-69BE6E0C798E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8C471-A3EA-43B3-B8E7-776739842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86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C471-A3EA-43B3-B8E7-776739842F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324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5DD7AD-D036-49DC-B144-AC6C18C06E1C}" type="datetimeFigureOut">
              <a:rPr lang="cs-CZ" smtClean="0"/>
              <a:t>03.08.2020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05A6FA-73D5-445B-953D-EFF93C22E1E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400" b="1" dirty="0"/>
              <a:t>           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628800"/>
            <a:ext cx="7848872" cy="4525963"/>
          </a:xfrm>
        </p:spPr>
        <p:txBody>
          <a:bodyPr/>
          <a:lstStyle/>
          <a:p>
            <a:r>
              <a:rPr lang="cs-CZ" b="1" dirty="0"/>
              <a:t>popisný útvar</a:t>
            </a:r>
          </a:p>
          <a:p>
            <a:r>
              <a:rPr lang="cs-CZ" b="1" dirty="0"/>
              <a:t>zachycuje povahové vlastnosti</a:t>
            </a:r>
          </a:p>
          <a:p>
            <a:r>
              <a:rPr lang="cs-CZ" b="1" dirty="0"/>
              <a:t>temperament</a:t>
            </a:r>
          </a:p>
          <a:p>
            <a:r>
              <a:rPr lang="cs-CZ" b="1" dirty="0"/>
              <a:t>vztah k lidem</a:t>
            </a:r>
          </a:p>
          <a:p>
            <a:r>
              <a:rPr lang="cs-CZ" b="1" dirty="0"/>
              <a:t>zájmy a schopnosti </a:t>
            </a:r>
          </a:p>
          <a:p>
            <a:r>
              <a:rPr lang="cs-CZ" b="1" dirty="0"/>
              <a:t>vztah k práci  a povinnostem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7524328" y="4986033"/>
            <a:ext cx="914400" cy="914400"/>
          </a:xfrm>
          <a:prstGeom prst="smileyFac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43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ZS SLOVAN\AppData\Local\Microsoft\Windows\Temporary Internet Files\Content.IE5\XBL5TF5C\MP90018282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791" y="548680"/>
            <a:ext cx="2719002" cy="3691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ZS SLOVAN\AppData\Local\Microsoft\Windows\Temporary Internet Files\Content.IE5\5F9O85DG\MP900182834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08" y="548680"/>
            <a:ext cx="2619027" cy="370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ZS SLOVAN\AppData\Local\Microsoft\Windows\Temporary Internet Files\Content.IE5\F9UHM5NR\MP90040969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74607"/>
            <a:ext cx="2808312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08268" y="4941168"/>
            <a:ext cx="8378512" cy="13234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457200" indent="-457200">
              <a:buAutoNum type="alphaUcParenR" startAt="2"/>
            </a:pPr>
            <a:r>
              <a:rPr lang="cs-CZ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VYBERTE SI NĚKTERÝ ZE ŠESTI OBRÁZKŮ A PODLE NĚHO VYJMENUJTE </a:t>
            </a:r>
          </a:p>
          <a:p>
            <a:r>
              <a:rPr lang="cs-CZ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VHODNÁ SUBSTANTIVA A ADJEKTIVA, KTERÝMI OSOBU</a:t>
            </a:r>
          </a:p>
          <a:p>
            <a:r>
              <a:rPr lang="cs-CZ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CHARAKTERIZUJETE.</a:t>
            </a:r>
          </a:p>
          <a:p>
            <a:r>
              <a:rPr lang="cs-CZ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C)    OSOBU POPISUJTE.</a:t>
            </a:r>
          </a:p>
        </p:txBody>
      </p:sp>
    </p:spTree>
    <p:extLst>
      <p:ext uri="{BB962C8B-B14F-4D97-AF65-F5344CB8AC3E}">
        <p14:creationId xmlns:p14="http://schemas.microsoft.com/office/powerpoint/2010/main" val="165200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r>
              <a:rPr lang="cs-CZ" b="1" dirty="0"/>
              <a:t>                   PRACOVNÍ LIST   4</a:t>
            </a:r>
            <a:br>
              <a:rPr lang="cs-CZ" b="1" dirty="0"/>
            </a:br>
            <a:r>
              <a:rPr lang="cs-CZ" b="1" dirty="0"/>
              <a:t>      VYSVĚTLETE PŘÍSLOVÍ A ÚSLOVÍ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Má pěkně nabroušený jazyk.</a:t>
            </a:r>
          </a:p>
          <a:p>
            <a:r>
              <a:rPr lang="cs-CZ" b="1" dirty="0"/>
              <a:t>Mele z posledního.</a:t>
            </a:r>
          </a:p>
          <a:p>
            <a:r>
              <a:rPr lang="cs-CZ" b="1" dirty="0"/>
              <a:t>Co na srdci, to na jazyku.</a:t>
            </a:r>
          </a:p>
          <a:p>
            <a:r>
              <a:rPr lang="cs-CZ" b="1" dirty="0"/>
              <a:t>Usnul jako špalek.</a:t>
            </a:r>
          </a:p>
          <a:p>
            <a:r>
              <a:rPr lang="cs-CZ" b="1" dirty="0"/>
              <a:t>Drží jazyk za zuby.</a:t>
            </a:r>
          </a:p>
          <a:p>
            <a:r>
              <a:rPr lang="cs-CZ" b="1" dirty="0"/>
              <a:t>Má obě ruce levé.</a:t>
            </a:r>
          </a:p>
          <a:p>
            <a:r>
              <a:rPr lang="cs-CZ" b="1" dirty="0"/>
              <a:t>Narostl mu hřebínek.</a:t>
            </a:r>
          </a:p>
          <a:p>
            <a:r>
              <a:rPr lang="cs-CZ" b="1" dirty="0"/>
              <a:t>Lišky tam dávají dobrou noc.</a:t>
            </a:r>
          </a:p>
          <a:p>
            <a:r>
              <a:rPr lang="cs-CZ" b="1" dirty="0"/>
              <a:t>Zůstala na ocet.                                                             </a:t>
            </a:r>
          </a:p>
          <a:p>
            <a:r>
              <a:rPr lang="cs-CZ" b="1" dirty="0"/>
              <a:t>Hlavou zeď neporazíš.</a:t>
            </a:r>
          </a:p>
          <a:p>
            <a:r>
              <a:rPr lang="cs-CZ" b="1" dirty="0"/>
              <a:t>Ten člověk má zlaté ruce.</a:t>
            </a:r>
          </a:p>
          <a:p>
            <a:r>
              <a:rPr lang="cs-CZ" b="1" dirty="0"/>
              <a:t>Jako by mu z oka vypadl.</a:t>
            </a:r>
          </a:p>
          <a:p>
            <a:r>
              <a:rPr lang="cs-CZ" b="1" dirty="0"/>
              <a:t>Tomu to kouká z očí.</a:t>
            </a:r>
          </a:p>
          <a:p>
            <a:r>
              <a:rPr lang="cs-CZ" b="1" dirty="0"/>
              <a:t>Pálí ho dobré bydlo.</a:t>
            </a:r>
          </a:p>
          <a:p>
            <a:r>
              <a:rPr lang="cs-CZ" b="1" dirty="0"/>
              <a:t>Je jako hrom do police.</a:t>
            </a:r>
          </a:p>
          <a:p>
            <a:r>
              <a:rPr lang="cs-CZ" b="1" dirty="0"/>
              <a:t>Pro pětník by si nechal vrtat koleno.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7624820" y="235496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170" name="Picture 2" descr="C:\Users\ZS SLOVAN\AppData\Local\Microsoft\Windows\Temporary Internet Files\Content.IE5\F9UHM5NR\MP90022750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492896"/>
            <a:ext cx="3657600" cy="2444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51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  </a:t>
            </a:r>
            <a:r>
              <a:rPr lang="cs-CZ" b="1" dirty="0"/>
              <a:t>ŘEŠENÍ:   PRACOVNÍ LIST  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Mluví otevřeně.</a:t>
            </a:r>
          </a:p>
          <a:p>
            <a:r>
              <a:rPr lang="cs-CZ" b="1" dirty="0"/>
              <a:t>Je unavený.</a:t>
            </a:r>
          </a:p>
          <a:p>
            <a:r>
              <a:rPr lang="cs-CZ" b="1" dirty="0"/>
              <a:t>Je upřímný.</a:t>
            </a:r>
          </a:p>
          <a:p>
            <a:r>
              <a:rPr lang="cs-CZ" b="1" dirty="0"/>
              <a:t>Tvrdě spí.</a:t>
            </a:r>
          </a:p>
          <a:p>
            <a:r>
              <a:rPr lang="cs-CZ" b="1" dirty="0"/>
              <a:t>Mlčí.</a:t>
            </a:r>
          </a:p>
          <a:p>
            <a:r>
              <a:rPr lang="cs-CZ" b="1" dirty="0"/>
              <a:t>Je nešikovný.</a:t>
            </a:r>
          </a:p>
          <a:p>
            <a:r>
              <a:rPr lang="cs-CZ" b="1" dirty="0"/>
              <a:t>Je nafoukaný.</a:t>
            </a:r>
          </a:p>
          <a:p>
            <a:r>
              <a:rPr lang="cs-CZ" b="1" dirty="0"/>
              <a:t>Je to osamělé místo.</a:t>
            </a:r>
          </a:p>
          <a:p>
            <a:r>
              <a:rPr lang="cs-CZ" b="1" dirty="0"/>
              <a:t>Zůstala svobodná.</a:t>
            </a:r>
          </a:p>
          <a:p>
            <a:r>
              <a:rPr lang="cs-CZ" b="1" dirty="0"/>
              <a:t>Nestačí síla, musí se vzít rozum do hrsti.</a:t>
            </a:r>
          </a:p>
          <a:p>
            <a:r>
              <a:rPr lang="cs-CZ" b="1" dirty="0"/>
              <a:t>Je šikovný.</a:t>
            </a:r>
          </a:p>
          <a:p>
            <a:r>
              <a:rPr lang="cs-CZ" b="1" dirty="0"/>
              <a:t>Podobá se mu.</a:t>
            </a:r>
          </a:p>
          <a:p>
            <a:r>
              <a:rPr lang="cs-CZ" b="1" dirty="0"/>
              <a:t>Je rošťák.</a:t>
            </a:r>
          </a:p>
          <a:p>
            <a:r>
              <a:rPr lang="cs-CZ" b="1" dirty="0"/>
              <a:t>Je věčně nespokojený.</a:t>
            </a:r>
          </a:p>
          <a:p>
            <a:r>
              <a:rPr lang="cs-CZ" b="1" dirty="0"/>
              <a:t>Je nešikovný.</a:t>
            </a:r>
          </a:p>
          <a:p>
            <a:r>
              <a:rPr lang="cs-CZ" b="1" dirty="0"/>
              <a:t>Je lakomý.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7644145" y="301824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194" name="Picture 2" descr="C:\Users\ZS SLOVAN\AppData\Local\Microsoft\Windows\Temporary Internet Files\Content.IE5\Q0E2LMF4\MP90031682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894" y="1916832"/>
            <a:ext cx="2420112" cy="3657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31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r>
              <a:rPr lang="cs-CZ" b="1" dirty="0"/>
              <a:t>                      PRACOVNÍ LIST   5</a:t>
            </a:r>
            <a:br>
              <a:rPr lang="cs-CZ" b="1" dirty="0"/>
            </a:br>
            <a:r>
              <a:rPr lang="cs-CZ" b="1" dirty="0"/>
              <a:t>               CVIČNÁ SLOHOVÁ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4525963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>
                <a:latin typeface="Comic Sans MS" pitchFamily="66" charset="0"/>
              </a:rPr>
              <a:t>Prohlédněte si pozorně obrázek</a:t>
            </a:r>
          </a:p>
          <a:p>
            <a:r>
              <a:rPr lang="cs-CZ" b="1" dirty="0">
                <a:latin typeface="Comic Sans MS" pitchFamily="66" charset="0"/>
              </a:rPr>
              <a:t>Sestavte charakteristiku osoby </a:t>
            </a:r>
          </a:p>
          <a:p>
            <a:r>
              <a:rPr lang="cs-CZ" b="1" dirty="0">
                <a:latin typeface="Comic Sans MS" pitchFamily="66" charset="0"/>
              </a:rPr>
              <a:t>Postupujte podle osnovy: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1. Úvod – seznámení s osobou, vnější popis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2. Stať – temperament (chování, chůze, řeč)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          - vztah k lidem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          - vztah k práci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          - zájmy, schopnosti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          - další vlastnosti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omic Sans MS" pitchFamily="66" charset="0"/>
              </a:rPr>
              <a:t>3. Závěr – obecné zhodnocení</a:t>
            </a:r>
          </a:p>
          <a:p>
            <a:pPr marL="0" indent="0">
              <a:buNone/>
            </a:pPr>
            <a:r>
              <a:rPr lang="cs-CZ" b="1" dirty="0">
                <a:latin typeface="Comic Sans MS" pitchFamily="66" charset="0"/>
              </a:rPr>
              <a:t> </a:t>
            </a:r>
          </a:p>
          <a:p>
            <a:pPr marL="0" indent="0">
              <a:buNone/>
            </a:pPr>
            <a:endParaRPr lang="cs-CZ" b="1" dirty="0">
              <a:latin typeface="Comic Sans MS" pitchFamily="66" charset="0"/>
            </a:endParaRPr>
          </a:p>
        </p:txBody>
      </p:sp>
      <p:sp>
        <p:nvSpPr>
          <p:cNvPr id="4" name="Veselý obličej 3"/>
          <p:cNvSpPr/>
          <p:nvPr/>
        </p:nvSpPr>
        <p:spPr>
          <a:xfrm>
            <a:off x="7837512" y="332656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79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ZS SLOVAN\AppData\Local\Microsoft\Windows\Temporary Internet Files\Content.IE5\5F9O85DG\MP90040719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00" y="0"/>
            <a:ext cx="5485061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ZS SLOVAN\AppData\Local\Microsoft\Windows\Temporary Internet Files\Content.IE5\Q2TO0XTT\MC900433862[1]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131962"/>
            <a:ext cx="3393382" cy="3393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262332" y="4120767"/>
            <a:ext cx="27490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Užijte vhodná adjektiva,</a:t>
            </a:r>
          </a:p>
          <a:p>
            <a:r>
              <a:rPr lang="cs-CZ" sz="2000" b="1" dirty="0"/>
              <a:t>přirovnání, přísloví ……</a:t>
            </a:r>
          </a:p>
          <a:p>
            <a:r>
              <a:rPr lang="cs-CZ" sz="2000" b="1" dirty="0"/>
              <a:t>              fantazii…….</a:t>
            </a:r>
          </a:p>
        </p:txBody>
      </p:sp>
    </p:spTree>
    <p:extLst>
      <p:ext uri="{BB962C8B-B14F-4D97-AF65-F5344CB8AC3E}">
        <p14:creationId xmlns:p14="http://schemas.microsoft.com/office/powerpoint/2010/main" val="296626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764704"/>
            <a:ext cx="184731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endParaRPr lang="cs-CZ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28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6600" b="1" dirty="0"/>
              <a:t>CHARAKTERISTIKA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cs-CZ" sz="4000" b="1" dirty="0"/>
              <a:t>         PŘÍMÁ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VLASTNOSTI VYJADŘUJEME PŘÍMO</a:t>
            </a:r>
          </a:p>
          <a:p>
            <a:r>
              <a:rPr lang="cs-CZ" b="1" dirty="0">
                <a:solidFill>
                  <a:srgbClr val="002060"/>
                </a:solidFill>
              </a:rPr>
              <a:t>VOLÍME VHODNÁ SUBSTANTIVA A ADJEKTIVA</a:t>
            </a:r>
          </a:p>
          <a:p>
            <a:r>
              <a:rPr lang="cs-CZ" b="1" dirty="0">
                <a:solidFill>
                  <a:srgbClr val="002060"/>
                </a:solidFill>
              </a:rPr>
              <a:t>Př. Monika je pečlivá. Zdeněk je domýšlivý.</a:t>
            </a:r>
          </a:p>
          <a:p>
            <a:r>
              <a:rPr lang="cs-CZ" b="1" dirty="0">
                <a:solidFill>
                  <a:srgbClr val="002060"/>
                </a:solidFill>
              </a:rPr>
              <a:t>milý, pracovitý, líný, silný, nedůvěřivý, pohodlný, zlý, skromný, laskavý, pyšný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cs-CZ" sz="4000" b="1" dirty="0"/>
              <a:t>        NEPŘÍMÁ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UVÁDÍME PŘÍKLADY JEDNÁNÍ A Z NICH VLASTNOSTI NEPŘÍMO VYPLÝVAJÍ</a:t>
            </a:r>
          </a:p>
          <a:p>
            <a:r>
              <a:rPr lang="cs-CZ" b="1" dirty="0">
                <a:solidFill>
                  <a:srgbClr val="C00000"/>
                </a:solidFill>
              </a:rPr>
              <a:t>UPLATŇUJEME SLOVESA</a:t>
            </a:r>
          </a:p>
          <a:p>
            <a:r>
              <a:rPr lang="cs-CZ" b="1" dirty="0">
                <a:solidFill>
                  <a:srgbClr val="C00000"/>
                </a:solidFill>
              </a:rPr>
              <a:t>Př. Maminka nikdy neseděla s rukama v klíně, vždy se chopila práce. Petr má obě ruce levé. Klárka má zlaté srdce. Není mu do zpěvu.</a:t>
            </a:r>
          </a:p>
        </p:txBody>
      </p:sp>
      <p:sp>
        <p:nvSpPr>
          <p:cNvPr id="7" name="Veselý obličej 6"/>
          <p:cNvSpPr/>
          <p:nvPr/>
        </p:nvSpPr>
        <p:spPr>
          <a:xfrm>
            <a:off x="4137395" y="116632"/>
            <a:ext cx="914400" cy="914400"/>
          </a:xfrm>
          <a:prstGeom prst="smileyFac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261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71654039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2195736" y="256261"/>
            <a:ext cx="4950842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chemeClr val="tx2"/>
                </a:solidFill>
              </a:rPr>
              <a:t>OSNOVA CHARAKTERISTIKY</a:t>
            </a:r>
          </a:p>
        </p:txBody>
      </p:sp>
    </p:spTree>
    <p:extLst>
      <p:ext uri="{BB962C8B-B14F-4D97-AF65-F5344CB8AC3E}">
        <p14:creationId xmlns:p14="http://schemas.microsoft.com/office/powerpoint/2010/main" val="136685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476672"/>
            <a:ext cx="5184576" cy="838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cs-CZ" b="1" dirty="0">
                <a:solidFill>
                  <a:schemeClr val="tx2"/>
                </a:solidFill>
              </a:rPr>
              <a:t>STAŤ CHARAKTERISTIKY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temperament </a:t>
            </a:r>
            <a:r>
              <a:rPr lang="cs-CZ" b="1" dirty="0">
                <a:solidFill>
                  <a:srgbClr val="C00000"/>
                </a:solidFill>
              </a:rPr>
              <a:t>(chování, chůze, řeč…..)</a:t>
            </a:r>
          </a:p>
          <a:p>
            <a:r>
              <a:rPr lang="cs-CZ" b="1" dirty="0">
                <a:solidFill>
                  <a:srgbClr val="002060"/>
                </a:solidFill>
              </a:rPr>
              <a:t>vztah k lidem </a:t>
            </a:r>
            <a:r>
              <a:rPr lang="cs-CZ" b="1" dirty="0">
                <a:solidFill>
                  <a:srgbClr val="C00000"/>
                </a:solidFill>
              </a:rPr>
              <a:t>(přátelský, milý, vstřícný, zlý….)</a:t>
            </a:r>
          </a:p>
          <a:p>
            <a:r>
              <a:rPr lang="cs-CZ" b="1" dirty="0">
                <a:solidFill>
                  <a:srgbClr val="002060"/>
                </a:solidFill>
              </a:rPr>
              <a:t>vztah k práci </a:t>
            </a:r>
            <a:r>
              <a:rPr lang="cs-CZ" b="1" dirty="0">
                <a:solidFill>
                  <a:srgbClr val="C00000"/>
                </a:solidFill>
              </a:rPr>
              <a:t>(pilný, líný, nezodpovědný…….)</a:t>
            </a:r>
          </a:p>
          <a:p>
            <a:r>
              <a:rPr lang="cs-CZ" b="1" dirty="0">
                <a:solidFill>
                  <a:srgbClr val="002060"/>
                </a:solidFill>
              </a:rPr>
              <a:t>zájmy, schopnosti </a:t>
            </a:r>
            <a:r>
              <a:rPr lang="cs-CZ" b="1" dirty="0">
                <a:solidFill>
                  <a:srgbClr val="C00000"/>
                </a:solidFill>
              </a:rPr>
              <a:t>(sportuje, hraje na kytaru, zajímá se o fyziku, je sečtělý…….)</a:t>
            </a:r>
          </a:p>
          <a:p>
            <a:r>
              <a:rPr lang="cs-CZ" b="1" dirty="0">
                <a:solidFill>
                  <a:srgbClr val="002060"/>
                </a:solidFill>
              </a:rPr>
              <a:t>další vlastnosti </a:t>
            </a:r>
            <a:r>
              <a:rPr lang="cs-CZ" b="1" dirty="0">
                <a:solidFill>
                  <a:srgbClr val="C00000"/>
                </a:solidFill>
              </a:rPr>
              <a:t>(cílevědomý, samostatný, pohodlný, ješitný, laskavý, pyšný…….)</a:t>
            </a:r>
          </a:p>
        </p:txBody>
      </p:sp>
    </p:spTree>
    <p:extLst>
      <p:ext uri="{BB962C8B-B14F-4D97-AF65-F5344CB8AC3E}">
        <p14:creationId xmlns:p14="http://schemas.microsoft.com/office/powerpoint/2010/main" val="129491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457200"/>
            <a:ext cx="5832648" cy="838200"/>
          </a:xfrm>
        </p:spPr>
        <p:txBody>
          <a:bodyPr>
            <a:normAutofit/>
          </a:bodyPr>
          <a:lstStyle/>
          <a:p>
            <a:r>
              <a:rPr lang="cs-CZ" b="1" dirty="0"/>
              <a:t>   Jazyk charakteristiky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substantiva, adjektiva</a:t>
            </a:r>
          </a:p>
          <a:p>
            <a:r>
              <a:rPr lang="cs-CZ" b="1" dirty="0"/>
              <a:t>citově zabarvená slova</a:t>
            </a:r>
          </a:p>
          <a:p>
            <a:r>
              <a:rPr lang="cs-CZ" b="1" dirty="0"/>
              <a:t>slovesa</a:t>
            </a:r>
          </a:p>
          <a:p>
            <a:r>
              <a:rPr lang="cs-CZ" b="1" dirty="0"/>
              <a:t>několikanásobné větné členy</a:t>
            </a:r>
          </a:p>
          <a:p>
            <a:r>
              <a:rPr lang="cs-CZ" b="1" dirty="0"/>
              <a:t>synonyma</a:t>
            </a:r>
          </a:p>
          <a:p>
            <a:r>
              <a:rPr lang="cs-CZ" b="1" dirty="0"/>
              <a:t>antonyma</a:t>
            </a:r>
          </a:p>
          <a:p>
            <a:r>
              <a:rPr lang="cs-CZ" b="1" dirty="0"/>
              <a:t>vedlejší věty</a:t>
            </a:r>
          </a:p>
        </p:txBody>
      </p:sp>
      <p:sp>
        <p:nvSpPr>
          <p:cNvPr id="5" name="Veselý obličej 4"/>
          <p:cNvSpPr/>
          <p:nvPr/>
        </p:nvSpPr>
        <p:spPr>
          <a:xfrm>
            <a:off x="7134797" y="4314800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454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ZS SLOVAN\AppData\Local\Microsoft\Windows\Temporary Internet Files\Content.IE5\O55NU5UP\MC900433862[1]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0" y="116632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ZS SLOVAN\AppData\Local\Microsoft\Windows\Temporary Internet Files\Content.IE5\O55NU5UP\MC900433862[1]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401" y="-269323"/>
            <a:ext cx="3986355" cy="398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ZS SLOVAN\AppData\Local\Microsoft\Windows\Temporary Internet Files\Content.IE5\O55NU5UP\MC900433862[1]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9" y="3299170"/>
            <a:ext cx="3916804" cy="391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ZS SLOVAN\AppData\Local\Microsoft\Windows\Temporary Internet Files\Content.IE5\O55NU5UP\MC900433862[1]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527" y="2492896"/>
            <a:ext cx="3789257" cy="3789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ZS SLOVAN\AppData\Local\Microsoft\Windows\Temporary Internet Files\Content.IE5\O55NU5UP\MC900433862[1]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558" y="33265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ZS SLOVAN\AppData\Local\Microsoft\Windows\Temporary Internet Files\Content.IE5\O55NU5UP\MC900433862[1]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82" y="4590203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11234" y="1051418"/>
            <a:ext cx="25987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Bratr je vždy veselý. </a:t>
            </a:r>
          </a:p>
          <a:p>
            <a:r>
              <a:rPr lang="cs-CZ" sz="2000" b="1" dirty="0"/>
              <a:t>Jana je ustaraná.</a:t>
            </a:r>
          </a:p>
          <a:p>
            <a:r>
              <a:rPr lang="cs-CZ" sz="2000" b="1" dirty="0"/>
              <a:t>Moje sestra je pečlivá.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316227" y="3539870"/>
            <a:ext cx="28438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Má pro strach uděláno.</a:t>
            </a:r>
          </a:p>
          <a:p>
            <a:r>
              <a:rPr lang="cs-CZ" sz="2000" b="1" dirty="0"/>
              <a:t>Neviděla jsem ho plakat.</a:t>
            </a:r>
          </a:p>
          <a:p>
            <a:r>
              <a:rPr lang="cs-CZ" sz="2000" b="1" dirty="0"/>
              <a:t>Z ničeho si nic nedělá.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079711" y="743641"/>
            <a:ext cx="252357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Maminčin </a:t>
            </a:r>
            <a:r>
              <a:rPr lang="cs-CZ" sz="2000" b="1" dirty="0" err="1"/>
              <a:t>uplakánek</a:t>
            </a:r>
            <a:r>
              <a:rPr lang="cs-CZ" sz="2000" b="1" dirty="0"/>
              <a:t>.</a:t>
            </a:r>
          </a:p>
          <a:p>
            <a:r>
              <a:rPr lang="cs-CZ" sz="2000" b="1" dirty="0"/>
              <a:t>Člověk bodrý.</a:t>
            </a:r>
          </a:p>
          <a:p>
            <a:r>
              <a:rPr lang="cs-CZ" sz="2000" b="1" dirty="0"/>
              <a:t>Byl to náš miláček.</a:t>
            </a:r>
          </a:p>
          <a:p>
            <a:r>
              <a:rPr lang="cs-CZ" sz="2000" b="1" dirty="0"/>
              <a:t>Stále šaškoval.</a:t>
            </a:r>
          </a:p>
          <a:p>
            <a:r>
              <a:rPr lang="cs-CZ" sz="2000" b="1" dirty="0"/>
              <a:t>Často na nás hulákal.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11234" y="4401646"/>
            <a:ext cx="30766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Uměl rozdávat radost, </a:t>
            </a:r>
          </a:p>
          <a:p>
            <a:r>
              <a:rPr lang="cs-CZ" sz="2000" b="1" dirty="0"/>
              <a:t>protože sám byl šťasten.</a:t>
            </a:r>
          </a:p>
          <a:p>
            <a:r>
              <a:rPr lang="cs-CZ" sz="2000" b="1" dirty="0"/>
              <a:t>Stal se mrzutým, neboť ho </a:t>
            </a:r>
          </a:p>
          <a:p>
            <a:r>
              <a:rPr lang="cs-CZ" sz="2000" b="1" dirty="0"/>
              <a:t>trápil revmatismus.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587845" y="980618"/>
            <a:ext cx="1424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Malý - velký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199000" y="5194999"/>
            <a:ext cx="17507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Moudrý, chytrý</a:t>
            </a:r>
          </a:p>
        </p:txBody>
      </p:sp>
    </p:spTree>
    <p:extLst>
      <p:ext uri="{BB962C8B-B14F-4D97-AF65-F5344CB8AC3E}">
        <p14:creationId xmlns:p14="http://schemas.microsoft.com/office/powerpoint/2010/main" val="38823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37248"/>
            <a:ext cx="8686800" cy="1037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                     PRACOVNÍ LIST     1</a:t>
            </a:r>
            <a:br>
              <a:rPr lang="cs-CZ" b="1" dirty="0"/>
            </a:br>
            <a:r>
              <a:rPr lang="cs-CZ" b="1" dirty="0"/>
              <a:t>      DOPLŇTE UVEDENÁ  </a:t>
            </a:r>
            <a:r>
              <a:rPr lang="cs-CZ" b="1" dirty="0" err="1"/>
              <a:t>PŘIRoVNÁNÍ</a:t>
            </a:r>
            <a:r>
              <a:rPr lang="cs-CZ" b="1" dirty="0"/>
              <a:t>               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4191000" cy="472440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Černý jako</a:t>
            </a:r>
          </a:p>
          <a:p>
            <a:r>
              <a:rPr lang="cs-CZ" b="1" dirty="0"/>
              <a:t>Zrzavý jako</a:t>
            </a:r>
          </a:p>
          <a:p>
            <a:r>
              <a:rPr lang="cs-CZ" b="1" dirty="0"/>
              <a:t>Zelený jako</a:t>
            </a:r>
          </a:p>
          <a:p>
            <a:r>
              <a:rPr lang="cs-CZ" b="1" dirty="0"/>
              <a:t>Lehký jako</a:t>
            </a:r>
          </a:p>
          <a:p>
            <a:r>
              <a:rPr lang="cs-CZ" b="1" dirty="0"/>
              <a:t>Pohyblivý jako</a:t>
            </a:r>
          </a:p>
          <a:p>
            <a:r>
              <a:rPr lang="cs-CZ" b="1" dirty="0"/>
              <a:t>Pyšný jako</a:t>
            </a:r>
          </a:p>
          <a:p>
            <a:r>
              <a:rPr lang="cs-CZ" b="1" dirty="0"/>
              <a:t>Pilný jako</a:t>
            </a:r>
          </a:p>
          <a:p>
            <a:r>
              <a:rPr lang="cs-CZ" b="1" dirty="0"/>
              <a:t>Tvrdohlavý jako</a:t>
            </a:r>
          </a:p>
          <a:p>
            <a:r>
              <a:rPr lang="cs-CZ" b="1" dirty="0"/>
              <a:t>Mrštný jako</a:t>
            </a:r>
          </a:p>
          <a:p>
            <a:r>
              <a:rPr lang="cs-CZ" b="1" dirty="0"/>
              <a:t>Chudý jako</a:t>
            </a:r>
          </a:p>
          <a:p>
            <a:r>
              <a:rPr lang="cs-CZ" b="1" dirty="0"/>
              <a:t>Silný jako</a:t>
            </a:r>
          </a:p>
          <a:p>
            <a:r>
              <a:rPr lang="cs-CZ" b="1" dirty="0"/>
              <a:t>Čiperný jako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572000" y="1628800"/>
            <a:ext cx="4343400" cy="472440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Leje jako</a:t>
            </a:r>
          </a:p>
          <a:p>
            <a:r>
              <a:rPr lang="cs-CZ" b="1" dirty="0"/>
              <a:t>Píše jako</a:t>
            </a:r>
          </a:p>
          <a:p>
            <a:r>
              <a:rPr lang="cs-CZ" b="1" dirty="0"/>
              <a:t>Mluví jako</a:t>
            </a:r>
          </a:p>
          <a:p>
            <a:r>
              <a:rPr lang="cs-CZ" b="1" dirty="0"/>
              <a:t>Běhá jako</a:t>
            </a:r>
          </a:p>
          <a:p>
            <a:r>
              <a:rPr lang="cs-CZ" b="1" dirty="0"/>
              <a:t>Vystrojila se jako</a:t>
            </a:r>
          </a:p>
          <a:p>
            <a:r>
              <a:rPr lang="cs-CZ" b="1" dirty="0"/>
              <a:t>Hrbatí se jako</a:t>
            </a:r>
          </a:p>
          <a:p>
            <a:r>
              <a:rPr lang="cs-CZ" b="1" dirty="0"/>
              <a:t>Skáče jako</a:t>
            </a:r>
          </a:p>
          <a:p>
            <a:r>
              <a:rPr lang="cs-CZ" b="1" dirty="0"/>
              <a:t>…….jako medvěd</a:t>
            </a:r>
          </a:p>
          <a:p>
            <a:r>
              <a:rPr lang="cs-CZ" b="1" dirty="0"/>
              <a:t>…….jako buk</a:t>
            </a:r>
          </a:p>
          <a:p>
            <a:r>
              <a:rPr lang="cs-CZ" b="1" dirty="0"/>
              <a:t>…….jako rybička</a:t>
            </a:r>
          </a:p>
          <a:p>
            <a:r>
              <a:rPr lang="cs-CZ" b="1" dirty="0"/>
              <a:t>…….jako jedle</a:t>
            </a:r>
          </a:p>
          <a:p>
            <a:r>
              <a:rPr lang="cs-CZ" b="1" dirty="0"/>
              <a:t>…….jako straka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7596336" y="260648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0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49676"/>
            <a:ext cx="8686800" cy="104877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                       PRACOVNÍ LIST     2</a:t>
            </a:r>
            <a:br>
              <a:rPr lang="cs-CZ" b="1" dirty="0"/>
            </a:br>
            <a:r>
              <a:rPr lang="cs-CZ" b="1" dirty="0"/>
              <a:t>     K VLASTNOSTEM UVÁDĚJTE ANTONYMA</a:t>
            </a:r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1"/>
          </p:nvPr>
        </p:nvSpPr>
        <p:spPr>
          <a:xfrm>
            <a:off x="899592" y="1556792"/>
            <a:ext cx="4191000" cy="4724400"/>
          </a:xfrm>
        </p:spPr>
        <p:txBody>
          <a:bodyPr/>
          <a:lstStyle/>
          <a:p>
            <a:r>
              <a:rPr lang="cs-CZ" b="1" dirty="0"/>
              <a:t>pečlivý</a:t>
            </a:r>
          </a:p>
          <a:p>
            <a:r>
              <a:rPr lang="cs-CZ" b="1" dirty="0"/>
              <a:t>lakomý</a:t>
            </a:r>
          </a:p>
          <a:p>
            <a:r>
              <a:rPr lang="cs-CZ" b="1" dirty="0"/>
              <a:t>povrchní</a:t>
            </a:r>
          </a:p>
          <a:p>
            <a:r>
              <a:rPr lang="cs-CZ" b="1" dirty="0"/>
              <a:t>opatrný</a:t>
            </a:r>
          </a:p>
          <a:p>
            <a:r>
              <a:rPr lang="cs-CZ" b="1" dirty="0"/>
              <a:t>hbitý</a:t>
            </a:r>
          </a:p>
          <a:p>
            <a:r>
              <a:rPr lang="cs-CZ" b="1" dirty="0"/>
              <a:t>nešikovný</a:t>
            </a:r>
          </a:p>
          <a:p>
            <a:r>
              <a:rPr lang="cs-CZ" b="1" dirty="0"/>
              <a:t>drzý</a:t>
            </a:r>
          </a:p>
          <a:p>
            <a:r>
              <a:rPr lang="cs-CZ" b="1" dirty="0"/>
              <a:t>smutný</a:t>
            </a:r>
          </a:p>
          <a:p>
            <a:r>
              <a:rPr lang="cs-CZ" b="1" dirty="0"/>
              <a:t>přívětivý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5148064" y="1556792"/>
            <a:ext cx="4343400" cy="4724400"/>
          </a:xfrm>
        </p:spPr>
        <p:txBody>
          <a:bodyPr/>
          <a:lstStyle/>
          <a:p>
            <a:r>
              <a:rPr lang="cs-CZ" b="1" dirty="0"/>
              <a:t>bázlivý</a:t>
            </a:r>
          </a:p>
          <a:p>
            <a:r>
              <a:rPr lang="cs-CZ" b="1" dirty="0"/>
              <a:t>pravdomluvný</a:t>
            </a:r>
          </a:p>
          <a:p>
            <a:r>
              <a:rPr lang="cs-CZ" b="1" dirty="0"/>
              <a:t>pyšný</a:t>
            </a:r>
          </a:p>
          <a:p>
            <a:r>
              <a:rPr lang="cs-CZ" b="1" dirty="0"/>
              <a:t>vstřícný</a:t>
            </a:r>
          </a:p>
          <a:p>
            <a:r>
              <a:rPr lang="cs-CZ" b="1" dirty="0"/>
              <a:t>pracovitý</a:t>
            </a:r>
          </a:p>
          <a:p>
            <a:r>
              <a:rPr lang="cs-CZ" b="1" dirty="0"/>
              <a:t>lehkomyslný</a:t>
            </a:r>
          </a:p>
          <a:p>
            <a:r>
              <a:rPr lang="cs-CZ" b="1" dirty="0"/>
              <a:t>zbabělý</a:t>
            </a:r>
          </a:p>
          <a:p>
            <a:r>
              <a:rPr lang="cs-CZ" b="1" dirty="0"/>
              <a:t>optimistický</a:t>
            </a:r>
          </a:p>
          <a:p>
            <a:r>
              <a:rPr lang="cs-CZ" b="1" dirty="0"/>
              <a:t>roztržitý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Veselý obličej 4"/>
          <p:cNvSpPr/>
          <p:nvPr/>
        </p:nvSpPr>
        <p:spPr>
          <a:xfrm>
            <a:off x="7956376" y="249676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05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5928" y="0"/>
            <a:ext cx="8686800" cy="117504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                   </a:t>
            </a:r>
            <a:br>
              <a:rPr lang="cs-CZ" b="1" dirty="0"/>
            </a:br>
            <a:r>
              <a:rPr lang="cs-CZ" b="1" dirty="0"/>
              <a:t>                        PRACOVNÍ LIST       3           </a:t>
            </a:r>
            <a:br>
              <a:rPr lang="cs-CZ" b="1" dirty="0"/>
            </a:br>
            <a:r>
              <a:rPr lang="cs-CZ" b="1" dirty="0"/>
              <a:t>         a)   VYJÁDŘETE JEDNÍM SLOVEM</a:t>
            </a:r>
            <a:br>
              <a:rPr lang="cs-CZ" b="1" dirty="0"/>
            </a:br>
            <a:r>
              <a:rPr lang="cs-CZ" b="1" dirty="0"/>
              <a:t>                  POCIT U LIDÍ NA OBRÁZKU</a:t>
            </a:r>
          </a:p>
        </p:txBody>
      </p:sp>
      <p:sp>
        <p:nvSpPr>
          <p:cNvPr id="5" name="Veselý obličej 4"/>
          <p:cNvSpPr/>
          <p:nvPr/>
        </p:nvSpPr>
        <p:spPr>
          <a:xfrm>
            <a:off x="7956376" y="260648"/>
            <a:ext cx="914400" cy="914400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098" name="Picture 2" descr="C:\Users\ZS SLOVAN\AppData\Local\Microsoft\Windows\Temporary Internet Files\Content.IE5\OQ9V50OP\MP90028952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92305"/>
            <a:ext cx="24384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ZS SLOVAN\AppData\Local\Microsoft\Windows\Temporary Internet Files\Content.IE5\KDNOS1CX\MP90028987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892305"/>
            <a:ext cx="2432304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ZS SLOVAN\AppData\Local\Microsoft\Windows\Temporary Internet Files\Content.IE5\OQ9V50OP\MP900202233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088" y="1892305"/>
            <a:ext cx="2456688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13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304</TotalTime>
  <Words>669</Words>
  <Application>Microsoft Office PowerPoint</Application>
  <PresentationFormat>Předvádění na obrazovce (4:3)</PresentationFormat>
  <Paragraphs>151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Calibri</vt:lpstr>
      <vt:lpstr>Comic Sans MS</vt:lpstr>
      <vt:lpstr>Franklin Gothic Book</vt:lpstr>
      <vt:lpstr>Franklin Gothic Medium</vt:lpstr>
      <vt:lpstr>Wingdings 2</vt:lpstr>
      <vt:lpstr>Cesta</vt:lpstr>
      <vt:lpstr>           CHARAKTERISTIKA</vt:lpstr>
      <vt:lpstr>CHARAKTERISTIKA</vt:lpstr>
      <vt:lpstr>Prezentace aplikace PowerPoint</vt:lpstr>
      <vt:lpstr>    STAŤ CHARAKTERISTIKY</vt:lpstr>
      <vt:lpstr>   Jazyk charakteristiky</vt:lpstr>
      <vt:lpstr>Prezentace aplikace PowerPoint</vt:lpstr>
      <vt:lpstr>                     PRACOVNÍ LIST     1       DOPLŇTE UVEDENÁ  PŘIRoVNÁNÍ               </vt:lpstr>
      <vt:lpstr>                       PRACOVNÍ LIST     2      K VLASTNOSTEM UVÁDĚJTE ANTONYMA</vt:lpstr>
      <vt:lpstr>                                            PRACOVNÍ LIST       3                     a)   VYJÁDŘETE JEDNÍM SLOVEM                   POCIT U LIDÍ NA OBRÁZKU</vt:lpstr>
      <vt:lpstr>Prezentace aplikace PowerPoint</vt:lpstr>
      <vt:lpstr>                   PRACOVNÍ LIST   4       VYSVĚTLETE PŘÍSLOVÍ A ÚSLOVÍ</vt:lpstr>
      <vt:lpstr>           ŘEŠENÍ:   PRACOVNÍ LIST   4</vt:lpstr>
      <vt:lpstr>                      PRACOVNÍ LIST   5                CVIČNÁ SLOHOVÁ PRÁCE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Mládková</dc:creator>
  <cp:lastModifiedBy>Eva Škvrnová</cp:lastModifiedBy>
  <cp:revision>34</cp:revision>
  <dcterms:created xsi:type="dcterms:W3CDTF">2011-10-14T09:00:52Z</dcterms:created>
  <dcterms:modified xsi:type="dcterms:W3CDTF">2020-08-03T07:30:40Z</dcterms:modified>
</cp:coreProperties>
</file>