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3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DE43A-D5C3-4C4C-8607-1178AFC5B9F2}" type="datetimeFigureOut">
              <a:rPr lang="cs-CZ" smtClean="0"/>
              <a:pPr/>
              <a:t>29.07.2020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E91022-2D59-41B7-BECF-EDA14EF41E8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398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91022-2D59-41B7-BECF-EDA14EF41E8E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2527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408B-8C77-4888-9148-616F1C2D129B}" type="datetimeFigureOut">
              <a:rPr lang="cs-CZ" smtClean="0"/>
              <a:pPr/>
              <a:t>29.07.2020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8DDFB-C7F3-41C4-B3C4-AD4BCA71946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408B-8C77-4888-9148-616F1C2D129B}" type="datetimeFigureOut">
              <a:rPr lang="cs-CZ" smtClean="0"/>
              <a:pPr/>
              <a:t>29.07.2020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8DDFB-C7F3-41C4-B3C4-AD4BCA71946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408B-8C77-4888-9148-616F1C2D129B}" type="datetimeFigureOut">
              <a:rPr lang="cs-CZ" smtClean="0"/>
              <a:pPr/>
              <a:t>29.07.2020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8DDFB-C7F3-41C4-B3C4-AD4BCA71946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408B-8C77-4888-9148-616F1C2D129B}" type="datetimeFigureOut">
              <a:rPr lang="cs-CZ" smtClean="0"/>
              <a:pPr/>
              <a:t>29.07.2020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8DDFB-C7F3-41C4-B3C4-AD4BCA71946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408B-8C77-4888-9148-616F1C2D129B}" type="datetimeFigureOut">
              <a:rPr lang="cs-CZ" smtClean="0"/>
              <a:pPr/>
              <a:t>29.07.2020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8DDFB-C7F3-41C4-B3C4-AD4BCA71946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408B-8C77-4888-9148-616F1C2D129B}" type="datetimeFigureOut">
              <a:rPr lang="cs-CZ" smtClean="0"/>
              <a:pPr/>
              <a:t>29.07.2020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8DDFB-C7F3-41C4-B3C4-AD4BCA71946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408B-8C77-4888-9148-616F1C2D129B}" type="datetimeFigureOut">
              <a:rPr lang="cs-CZ" smtClean="0"/>
              <a:pPr/>
              <a:t>29.07.2020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8DDFB-C7F3-41C4-B3C4-AD4BCA71946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408B-8C77-4888-9148-616F1C2D129B}" type="datetimeFigureOut">
              <a:rPr lang="cs-CZ" smtClean="0"/>
              <a:pPr/>
              <a:t>29.07.2020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8DDFB-C7F3-41C4-B3C4-AD4BCA71946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408B-8C77-4888-9148-616F1C2D129B}" type="datetimeFigureOut">
              <a:rPr lang="cs-CZ" smtClean="0"/>
              <a:pPr/>
              <a:t>29.07.2020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8DDFB-C7F3-41C4-B3C4-AD4BCA71946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408B-8C77-4888-9148-616F1C2D129B}" type="datetimeFigureOut">
              <a:rPr lang="cs-CZ" smtClean="0"/>
              <a:pPr/>
              <a:t>29.07.2020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8DDFB-C7F3-41C4-B3C4-AD4BCA71946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408B-8C77-4888-9148-616F1C2D129B}" type="datetimeFigureOut">
              <a:rPr lang="cs-CZ" smtClean="0"/>
              <a:pPr/>
              <a:t>29.07.2020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4E8DDFB-C7F3-41C4-B3C4-AD4BCA71946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D9408B-8C77-4888-9148-616F1C2D129B}" type="datetimeFigureOut">
              <a:rPr lang="cs-CZ" smtClean="0"/>
              <a:pPr/>
              <a:t>29.07.2020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4E8DDFB-C7F3-41C4-B3C4-AD4BCA719468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/>
              <a:t>Slovesný rod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/>
              <a:t>Je schopnost slovesa vyjádřit svým tvarem, </a:t>
            </a:r>
          </a:p>
          <a:p>
            <a:pPr>
              <a:buNone/>
            </a:pPr>
            <a:r>
              <a:rPr lang="cs-CZ" dirty="0"/>
              <a:t>zda podmět je, či není původcem děje.</a:t>
            </a:r>
          </a:p>
          <a:p>
            <a:pPr>
              <a:buNone/>
            </a:pPr>
            <a:endParaRPr lang="cs-CZ" dirty="0"/>
          </a:p>
          <a:p>
            <a:r>
              <a:rPr lang="cs-CZ" b="1" i="1" dirty="0"/>
              <a:t>Pražskou univerzitu založil 1348 </a:t>
            </a:r>
            <a:r>
              <a:rPr lang="cs-CZ" b="1" i="1" u="sng" dirty="0"/>
              <a:t>Karel IV.</a:t>
            </a:r>
          </a:p>
          <a:p>
            <a:pPr>
              <a:buNone/>
            </a:pPr>
            <a:r>
              <a:rPr lang="cs-CZ" dirty="0"/>
              <a:t>    Podmět Karel IV. něco dělá, je původcem děje,</a:t>
            </a:r>
          </a:p>
          <a:p>
            <a:pPr>
              <a:buNone/>
            </a:pPr>
            <a:r>
              <a:rPr lang="cs-CZ" dirty="0"/>
              <a:t>     založil univerzitu.</a:t>
            </a:r>
          </a:p>
          <a:p>
            <a:r>
              <a:rPr lang="cs-CZ" b="1" i="1" dirty="0"/>
              <a:t>Pražská </a:t>
            </a:r>
            <a:r>
              <a:rPr lang="cs-CZ" b="1" i="1" u="sng" dirty="0"/>
              <a:t>univerzita</a:t>
            </a:r>
            <a:r>
              <a:rPr lang="cs-CZ" b="1" i="1" dirty="0"/>
              <a:t> byla založena 1348 Karlem IV.</a:t>
            </a:r>
          </a:p>
          <a:p>
            <a:pPr>
              <a:buNone/>
            </a:pPr>
            <a:r>
              <a:rPr lang="cs-CZ" dirty="0"/>
              <a:t>     Podmět univerzita nedělá nic, je pasivní, není</a:t>
            </a:r>
          </a:p>
          <a:p>
            <a:pPr>
              <a:buNone/>
            </a:pPr>
            <a:r>
              <a:rPr lang="cs-CZ" dirty="0"/>
              <a:t>     původcem děje.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Slovesný rod činný a trpný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cs-CZ" dirty="0"/>
              <a:t>Rod činný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cs-CZ" dirty="0"/>
              <a:t>Rod trpný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cs-CZ" dirty="0"/>
              <a:t>slovesný tvar vyjadřuje, co činí podmět</a:t>
            </a:r>
          </a:p>
          <a:p>
            <a:r>
              <a:rPr lang="cs-CZ" dirty="0"/>
              <a:t>podmět je původcem děje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Hrad </a:t>
            </a:r>
            <a:r>
              <a:rPr lang="cs-CZ" b="1" dirty="0"/>
              <a:t>obléhali</a:t>
            </a:r>
            <a:r>
              <a:rPr lang="cs-CZ" dirty="0"/>
              <a:t> </a:t>
            </a:r>
            <a:r>
              <a:rPr lang="cs-CZ" u="sng" dirty="0"/>
              <a:t>nepřátelé.</a:t>
            </a:r>
          </a:p>
          <a:p>
            <a:pPr>
              <a:buNone/>
            </a:pPr>
            <a:r>
              <a:rPr lang="cs-CZ" u="sng" dirty="0"/>
              <a:t>Lékař</a:t>
            </a:r>
            <a:r>
              <a:rPr lang="cs-CZ" dirty="0"/>
              <a:t> </a:t>
            </a:r>
            <a:r>
              <a:rPr lang="cs-CZ" b="1" dirty="0"/>
              <a:t>ošetřuje</a:t>
            </a:r>
            <a:r>
              <a:rPr lang="cs-CZ" dirty="0"/>
              <a:t> nemocného.</a:t>
            </a:r>
          </a:p>
          <a:p>
            <a:pPr>
              <a:buNone/>
            </a:pPr>
            <a:r>
              <a:rPr lang="cs-CZ" u="sng" dirty="0"/>
              <a:t>Občané</a:t>
            </a:r>
            <a:r>
              <a:rPr lang="cs-CZ" dirty="0"/>
              <a:t> si </a:t>
            </a:r>
            <a:r>
              <a:rPr lang="cs-CZ" b="1" dirty="0"/>
              <a:t>zvolí</a:t>
            </a:r>
            <a:r>
              <a:rPr lang="cs-CZ" dirty="0"/>
              <a:t> nového</a:t>
            </a:r>
          </a:p>
          <a:p>
            <a:pPr>
              <a:buNone/>
            </a:pPr>
            <a:r>
              <a:rPr lang="cs-CZ" dirty="0"/>
              <a:t> starostu.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cs-CZ" dirty="0"/>
              <a:t>slovesný tvar vyjadřuje, co činí někdo jiný než podmět</a:t>
            </a:r>
          </a:p>
          <a:p>
            <a:r>
              <a:rPr lang="cs-CZ" dirty="0"/>
              <a:t>podmět není původcem děje</a:t>
            </a:r>
          </a:p>
          <a:p>
            <a:pPr>
              <a:buNone/>
            </a:pPr>
            <a:r>
              <a:rPr lang="cs-CZ" u="sng" dirty="0"/>
              <a:t>Hrad</a:t>
            </a:r>
            <a:r>
              <a:rPr lang="cs-CZ" dirty="0"/>
              <a:t> </a:t>
            </a:r>
            <a:r>
              <a:rPr lang="cs-CZ" b="1" dirty="0"/>
              <a:t>byl obléhán </a:t>
            </a:r>
            <a:r>
              <a:rPr lang="cs-CZ" dirty="0"/>
              <a:t>nepřáteli.</a:t>
            </a:r>
          </a:p>
          <a:p>
            <a:pPr>
              <a:buNone/>
            </a:pPr>
            <a:r>
              <a:rPr lang="cs-CZ" u="sng" dirty="0"/>
              <a:t>Nemocný</a:t>
            </a:r>
            <a:r>
              <a:rPr lang="cs-CZ" dirty="0"/>
              <a:t> </a:t>
            </a:r>
            <a:r>
              <a:rPr lang="cs-CZ" b="1" dirty="0"/>
              <a:t>je ošetřován </a:t>
            </a:r>
          </a:p>
          <a:p>
            <a:pPr>
              <a:buNone/>
            </a:pPr>
            <a:r>
              <a:rPr lang="cs-CZ" dirty="0"/>
              <a:t>lékařem.</a:t>
            </a:r>
          </a:p>
          <a:p>
            <a:pPr>
              <a:buNone/>
            </a:pPr>
            <a:r>
              <a:rPr lang="cs-CZ" dirty="0"/>
              <a:t>Nový </a:t>
            </a:r>
            <a:r>
              <a:rPr lang="cs-CZ" u="sng" dirty="0"/>
              <a:t>starosta </a:t>
            </a:r>
            <a:r>
              <a:rPr lang="cs-CZ" b="1" dirty="0"/>
              <a:t>bude zvolen </a:t>
            </a:r>
          </a:p>
          <a:p>
            <a:pPr>
              <a:buNone/>
            </a:pPr>
            <a:r>
              <a:rPr lang="cs-CZ" dirty="0"/>
              <a:t>občany.</a:t>
            </a:r>
          </a:p>
        </p:txBody>
      </p:sp>
      <p:pic>
        <p:nvPicPr>
          <p:cNvPr id="2055" name="Picture 7" descr="C:\Users\doma\AppData\Local\Microsoft\Windows\INetCache\IE\RBBD75N6\dglxasset[3].asp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69034" y="1"/>
            <a:ext cx="2274966" cy="2357430"/>
          </a:xfrm>
          <a:prstGeom prst="rect">
            <a:avLst/>
          </a:prstGeom>
          <a:noFill/>
        </p:spPr>
      </p:pic>
      <p:pic>
        <p:nvPicPr>
          <p:cNvPr id="2056" name="Picture 8" descr="C:\Users\doma\AppData\Local\Microsoft\Windows\INetCache\IE\UT9P5O7C\MC900359079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5143512"/>
            <a:ext cx="1801368" cy="133136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214446"/>
          </a:xfrm>
        </p:spPr>
        <p:txBody>
          <a:bodyPr/>
          <a:lstStyle/>
          <a:p>
            <a:r>
              <a:rPr lang="cs-CZ" dirty="0"/>
              <a:t>Rod trpný</a:t>
            </a:r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43050"/>
            <a:ext cx="4040188" cy="714380"/>
          </a:xfrm>
        </p:spPr>
        <p:txBody>
          <a:bodyPr>
            <a:normAutofit/>
          </a:bodyPr>
          <a:lstStyle/>
          <a:p>
            <a:pPr algn="ctr"/>
            <a:r>
              <a:rPr lang="cs-CZ" sz="2800" dirty="0"/>
              <a:t>Opisný tvar trpný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half" idx="3"/>
          </p:nvPr>
        </p:nvSpPr>
        <p:spPr>
          <a:xfrm>
            <a:off x="4645025" y="1714489"/>
            <a:ext cx="4041775" cy="642941"/>
          </a:xfrm>
        </p:spPr>
        <p:txBody>
          <a:bodyPr>
            <a:normAutofit/>
          </a:bodyPr>
          <a:lstStyle/>
          <a:p>
            <a:pPr algn="ctr"/>
            <a:r>
              <a:rPr lang="cs-CZ" sz="2800" dirty="0"/>
              <a:t>Zvratná podoba slovesa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quarter" idx="2"/>
          </p:nvPr>
        </p:nvSpPr>
        <p:spPr>
          <a:xfrm>
            <a:off x="457200" y="2357430"/>
            <a:ext cx="4040188" cy="3786214"/>
          </a:xfrm>
        </p:spPr>
        <p:txBody>
          <a:bodyPr>
            <a:noAutofit/>
          </a:bodyPr>
          <a:lstStyle/>
          <a:p>
            <a:r>
              <a:rPr lang="cs-CZ" b="1" i="1" dirty="0"/>
              <a:t>příčestí trpné + pomocné </a:t>
            </a:r>
          </a:p>
          <a:p>
            <a:pPr>
              <a:buNone/>
            </a:pPr>
            <a:r>
              <a:rPr lang="cs-CZ" b="1" i="1" dirty="0"/>
              <a:t>      sloveso být (v různém čase)</a:t>
            </a:r>
          </a:p>
          <a:p>
            <a:r>
              <a:rPr lang="cs-CZ" dirty="0"/>
              <a:t>příčestí trpné se tvoří</a:t>
            </a:r>
          </a:p>
          <a:p>
            <a:pPr>
              <a:buNone/>
            </a:pPr>
            <a:r>
              <a:rPr lang="cs-CZ" dirty="0"/>
              <a:t>     z kmene minulého příponou</a:t>
            </a:r>
          </a:p>
          <a:p>
            <a:pPr marL="457200" indent="-457200">
              <a:buNone/>
            </a:pPr>
            <a:r>
              <a:rPr lang="cs-CZ" dirty="0">
                <a:solidFill>
                  <a:srgbClr val="FF0000"/>
                </a:solidFill>
              </a:rPr>
              <a:t>     -n, -</a:t>
            </a:r>
            <a:r>
              <a:rPr lang="cs-CZ" dirty="0" err="1">
                <a:solidFill>
                  <a:srgbClr val="FF0000"/>
                </a:solidFill>
              </a:rPr>
              <a:t>en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: chválil →chválen,</a:t>
            </a:r>
          </a:p>
          <a:p>
            <a:pPr marL="457200" indent="-457200">
              <a:buNone/>
            </a:pPr>
            <a:r>
              <a:rPr lang="cs-CZ" dirty="0"/>
              <a:t>           chválena, chváleno, …</a:t>
            </a:r>
          </a:p>
          <a:p>
            <a:pPr marL="457200" indent="-457200">
              <a:buNone/>
            </a:pPr>
            <a:r>
              <a:rPr lang="cs-CZ" dirty="0">
                <a:solidFill>
                  <a:srgbClr val="FF0000"/>
                </a:solidFill>
              </a:rPr>
              <a:t>     -t</a:t>
            </a:r>
            <a:r>
              <a:rPr lang="cs-CZ" dirty="0"/>
              <a:t> : dobyl → dobyt, dobyta, </a:t>
            </a:r>
          </a:p>
          <a:p>
            <a:pPr marL="457200" indent="-457200">
              <a:buNone/>
            </a:pPr>
            <a:r>
              <a:rPr lang="cs-CZ" dirty="0"/>
              <a:t>            dobyto, …</a:t>
            </a:r>
          </a:p>
          <a:p>
            <a:pPr marL="457200" indent="-457200">
              <a:buNone/>
            </a:pPr>
            <a:r>
              <a:rPr lang="cs-CZ" dirty="0"/>
              <a:t>Chlapec </a:t>
            </a:r>
            <a:r>
              <a:rPr lang="cs-CZ" b="1" dirty="0"/>
              <a:t>je chválen </a:t>
            </a:r>
            <a:r>
              <a:rPr lang="cs-CZ" dirty="0"/>
              <a:t>učitelem.</a:t>
            </a:r>
          </a:p>
          <a:p>
            <a:pPr marL="457200" indent="-457200">
              <a:buNone/>
            </a:pPr>
            <a:r>
              <a:rPr lang="cs-CZ" dirty="0"/>
              <a:t>Hrad </a:t>
            </a:r>
            <a:r>
              <a:rPr lang="cs-CZ" b="1" dirty="0"/>
              <a:t>byl dobyt </a:t>
            </a:r>
            <a:r>
              <a:rPr lang="cs-CZ" dirty="0"/>
              <a:t>nepřáteli.    </a:t>
            </a:r>
          </a:p>
        </p:txBody>
      </p:sp>
      <p:sp>
        <p:nvSpPr>
          <p:cNvPr id="16" name="Zástupný symbol pro obsah 15"/>
          <p:cNvSpPr>
            <a:spLocks noGrp="1"/>
          </p:cNvSpPr>
          <p:nvPr>
            <p:ph sz="quarter" idx="4"/>
          </p:nvPr>
        </p:nvSpPr>
        <p:spPr>
          <a:xfrm>
            <a:off x="4645025" y="2357430"/>
            <a:ext cx="4041775" cy="4002890"/>
          </a:xfrm>
        </p:spPr>
        <p:txBody>
          <a:bodyPr>
            <a:normAutofit/>
          </a:bodyPr>
          <a:lstStyle/>
          <a:p>
            <a:r>
              <a:rPr lang="cs-CZ" b="1" i="1" dirty="0"/>
              <a:t>3. osoba rodu činného +</a:t>
            </a:r>
          </a:p>
          <a:p>
            <a:pPr>
              <a:buNone/>
            </a:pPr>
            <a:r>
              <a:rPr lang="cs-CZ" b="1" i="1" dirty="0"/>
              <a:t>      zvratné zájmeno se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Často </a:t>
            </a:r>
            <a:r>
              <a:rPr lang="cs-CZ" b="1" dirty="0"/>
              <a:t>se </a:t>
            </a:r>
            <a:r>
              <a:rPr lang="cs-CZ" dirty="0"/>
              <a:t>k nám </a:t>
            </a:r>
            <a:r>
              <a:rPr lang="cs-CZ" b="1" dirty="0"/>
              <a:t>dováží</a:t>
            </a:r>
            <a:r>
              <a:rPr lang="cs-CZ" dirty="0"/>
              <a:t> zboží</a:t>
            </a:r>
          </a:p>
          <a:p>
            <a:pPr>
              <a:buNone/>
            </a:pPr>
            <a:r>
              <a:rPr lang="cs-CZ" dirty="0"/>
              <a:t>z Číny. </a:t>
            </a:r>
          </a:p>
          <a:p>
            <a:pPr>
              <a:buNone/>
            </a:pPr>
            <a:r>
              <a:rPr lang="cs-CZ" dirty="0"/>
              <a:t>Na Vysočině </a:t>
            </a:r>
            <a:r>
              <a:rPr lang="cs-CZ" b="1" dirty="0"/>
              <a:t>se </a:t>
            </a:r>
            <a:r>
              <a:rPr lang="cs-CZ" dirty="0"/>
              <a:t>hodně </a:t>
            </a:r>
          </a:p>
          <a:p>
            <a:pPr>
              <a:buNone/>
            </a:pPr>
            <a:r>
              <a:rPr lang="cs-CZ" b="1" dirty="0"/>
              <a:t>pěstují</a:t>
            </a:r>
            <a:r>
              <a:rPr lang="cs-CZ" dirty="0"/>
              <a:t>  brambory. </a:t>
            </a:r>
          </a:p>
          <a:p>
            <a:pPr>
              <a:buNone/>
            </a:pPr>
            <a:r>
              <a:rPr lang="cs-CZ" dirty="0"/>
              <a:t>Jména </a:t>
            </a:r>
            <a:r>
              <a:rPr lang="cs-CZ" b="1" dirty="0"/>
              <a:t>se píší </a:t>
            </a:r>
            <a:r>
              <a:rPr lang="cs-CZ" dirty="0"/>
              <a:t>s velkým </a:t>
            </a:r>
          </a:p>
          <a:p>
            <a:pPr>
              <a:buNone/>
            </a:pPr>
            <a:r>
              <a:rPr lang="cs-CZ" dirty="0"/>
              <a:t>počátečním písmenem.</a:t>
            </a:r>
          </a:p>
        </p:txBody>
      </p:sp>
      <p:pic>
        <p:nvPicPr>
          <p:cNvPr id="3074" name="Picture 2" descr="C:\Users\doma\AppData\Local\Microsoft\Windows\INetCache\IE\11BE311H\MC90005483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142852"/>
            <a:ext cx="1928826" cy="1653070"/>
          </a:xfrm>
          <a:prstGeom prst="rect">
            <a:avLst/>
          </a:prstGeom>
          <a:noFill/>
        </p:spPr>
      </p:pic>
      <p:pic>
        <p:nvPicPr>
          <p:cNvPr id="3079" name="Picture 7" descr="C:\Users\doma\AppData\Local\Microsoft\Windows\INetCache\IE\RBBD75N6\MC900405724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88200" y="0"/>
            <a:ext cx="1955800" cy="1704975"/>
          </a:xfrm>
          <a:prstGeom prst="rect">
            <a:avLst/>
          </a:prstGeom>
          <a:noFill/>
        </p:spPr>
      </p:pic>
      <p:sp>
        <p:nvSpPr>
          <p:cNvPr id="17" name="TextovéPole 16"/>
          <p:cNvSpPr txBox="1"/>
          <p:nvPr/>
        </p:nvSpPr>
        <p:spPr>
          <a:xfrm>
            <a:off x="5500694" y="6072206"/>
            <a:ext cx="23574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u="sng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lena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Zvratná podoba slovesa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sloveso se zvratným zájmenem může mít i </a:t>
            </a:r>
          </a:p>
          <a:p>
            <a:pPr>
              <a:buNone/>
            </a:pPr>
            <a:r>
              <a:rPr lang="cs-CZ" dirty="0"/>
              <a:t>    jiný význam, takže ho nelze užít k vyjádření </a:t>
            </a:r>
          </a:p>
          <a:p>
            <a:pPr>
              <a:buNone/>
            </a:pPr>
            <a:r>
              <a:rPr lang="cs-CZ" dirty="0"/>
              <a:t>    trpného rodu, pokud by mohlo dojít k </a:t>
            </a:r>
          </a:p>
          <a:p>
            <a:pPr>
              <a:buNone/>
            </a:pPr>
            <a:r>
              <a:rPr lang="cs-CZ" dirty="0"/>
              <a:t>    nedorozumění:</a:t>
            </a:r>
          </a:p>
          <a:p>
            <a:pPr>
              <a:buNone/>
            </a:pPr>
            <a:r>
              <a:rPr lang="cs-CZ" b="1" i="1" dirty="0"/>
              <a:t>    Zraněný se dopravil do nemocnice.</a:t>
            </a:r>
          </a:p>
          <a:p>
            <a:pPr>
              <a:buNone/>
            </a:pPr>
            <a:r>
              <a:rPr lang="cs-CZ" dirty="0"/>
              <a:t>     1. sám se tam dostal, např. vlastním autem</a:t>
            </a:r>
          </a:p>
          <a:p>
            <a:pPr>
              <a:buNone/>
            </a:pPr>
            <a:r>
              <a:rPr lang="cs-CZ" dirty="0"/>
              <a:t>     2. byl tam dopraven někým jiným, záchranáři</a:t>
            </a:r>
          </a:p>
          <a:p>
            <a:pPr>
              <a:buNone/>
            </a:pPr>
            <a:r>
              <a:rPr lang="cs-CZ" dirty="0"/>
              <a:t>    V tomto případě je lepší použít opisný tvar</a:t>
            </a:r>
          </a:p>
          <a:p>
            <a:pPr>
              <a:buNone/>
            </a:pPr>
            <a:r>
              <a:rPr lang="cs-CZ" b="1" i="1" dirty="0"/>
              <a:t>     Zraněný byl dopraven do nemocnice</a:t>
            </a:r>
            <a:r>
              <a:rPr lang="cs-CZ" i="1" dirty="0"/>
              <a:t>.</a:t>
            </a:r>
          </a:p>
        </p:txBody>
      </p:sp>
      <p:pic>
        <p:nvPicPr>
          <p:cNvPr id="4098" name="Picture 2" descr="C:\Users\doma\AppData\Local\Microsoft\Windows\INetCache\IE\UT9P5O7C\MC900198487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71992" y="2428868"/>
            <a:ext cx="2372008" cy="229656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25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25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25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225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225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25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225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225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225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r>
              <a:rPr lang="cs-CZ" dirty="0"/>
              <a:t>pokud můžeme užít opisný tvar trpný i zvratné</a:t>
            </a:r>
          </a:p>
          <a:p>
            <a:pPr>
              <a:buNone/>
            </a:pPr>
            <a:r>
              <a:rPr lang="cs-CZ" dirty="0"/>
              <a:t>    sloveso, dává se přednost zvratnému slovesu</a:t>
            </a:r>
          </a:p>
          <a:p>
            <a:pPr>
              <a:buNone/>
            </a:pPr>
            <a:r>
              <a:rPr lang="cs-CZ" dirty="0"/>
              <a:t>    Srovnej:</a:t>
            </a:r>
          </a:p>
          <a:p>
            <a:pPr>
              <a:buNone/>
            </a:pPr>
            <a:r>
              <a:rPr lang="cs-CZ" dirty="0"/>
              <a:t>    Zprávy jsou vysílány v sedm hodin večer.</a:t>
            </a:r>
          </a:p>
          <a:p>
            <a:pPr>
              <a:buNone/>
            </a:pPr>
            <a:r>
              <a:rPr lang="cs-CZ" dirty="0"/>
              <a:t>    </a:t>
            </a:r>
            <a:r>
              <a:rPr lang="cs-CZ" b="1" dirty="0"/>
              <a:t>Zprávy se vysílají v sedm hodin večer.</a:t>
            </a:r>
          </a:p>
          <a:p>
            <a:pPr>
              <a:buNone/>
            </a:pPr>
            <a:r>
              <a:rPr lang="cs-CZ" b="1" dirty="0"/>
              <a:t>    </a:t>
            </a:r>
            <a:r>
              <a:rPr lang="cs-CZ" dirty="0"/>
              <a:t>O Vánocích jsou zdobeny stromečky.</a:t>
            </a:r>
          </a:p>
          <a:p>
            <a:pPr>
              <a:buNone/>
            </a:pPr>
            <a:r>
              <a:rPr lang="cs-CZ" b="1" dirty="0"/>
              <a:t>    O Vánocích se zdobí stromečky.</a:t>
            </a:r>
          </a:p>
        </p:txBody>
      </p:sp>
      <p:pic>
        <p:nvPicPr>
          <p:cNvPr id="5122" name="Picture 2" descr="C:\Users\doma\AppData\Local\Microsoft\Windows\INetCache\IE\RBBD75N6\MC900389156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4786322"/>
            <a:ext cx="1928826" cy="1500198"/>
          </a:xfrm>
          <a:prstGeom prst="rect">
            <a:avLst/>
          </a:prstGeom>
          <a:noFill/>
        </p:spPr>
      </p:pic>
      <p:pic>
        <p:nvPicPr>
          <p:cNvPr id="5128" name="Picture 8" descr="C:\Users\doma\AppData\Local\Microsoft\Windows\INetCache\IE\T41VSVZQ\MC900383196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5" y="3714752"/>
            <a:ext cx="2611329" cy="286720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1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1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1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1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r>
              <a:rPr lang="cs-CZ" dirty="0"/>
              <a:t>Některá slovesa trpný rod vyjádřit nemohou,</a:t>
            </a:r>
          </a:p>
          <a:p>
            <a:pPr>
              <a:buNone/>
            </a:pPr>
            <a:r>
              <a:rPr lang="cs-CZ" dirty="0"/>
              <a:t>    např. ležet, spát, jít, běžet, pršet, hořet, umět,</a:t>
            </a:r>
          </a:p>
          <a:p>
            <a:pPr>
              <a:buNone/>
            </a:pPr>
            <a:r>
              <a:rPr lang="cs-CZ" dirty="0"/>
              <a:t>    bolet, …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Převeďte do trpného rodu: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Starostu zvolili jednomyslně.</a:t>
            </a:r>
          </a:p>
          <a:p>
            <a:pPr>
              <a:buNone/>
            </a:pPr>
            <a:r>
              <a:rPr lang="cs-CZ" dirty="0"/>
              <a:t>    Starosta byl zvolen jednomyslně.</a:t>
            </a:r>
          </a:p>
          <a:p>
            <a:r>
              <a:rPr lang="cs-CZ" dirty="0"/>
              <a:t>Maminka hosty srdečně přivítala.</a:t>
            </a:r>
          </a:p>
          <a:p>
            <a:pPr>
              <a:buNone/>
            </a:pPr>
            <a:r>
              <a:rPr lang="cs-CZ" dirty="0"/>
              <a:t>    Hosté byli srdečně přivítáni (maminkou).</a:t>
            </a:r>
          </a:p>
          <a:p>
            <a:r>
              <a:rPr lang="cs-CZ" dirty="0"/>
              <a:t>Odvážíme staré železo do sběrny.</a:t>
            </a:r>
          </a:p>
          <a:p>
            <a:pPr>
              <a:buNone/>
            </a:pPr>
            <a:r>
              <a:rPr lang="cs-CZ" dirty="0"/>
              <a:t>    Staré železo se odváží (je odváženo)do sběrny.</a:t>
            </a:r>
          </a:p>
          <a:p>
            <a:r>
              <a:rPr lang="cs-CZ" dirty="0"/>
              <a:t>Vandalové rozbili okno.</a:t>
            </a:r>
          </a:p>
          <a:p>
            <a:pPr>
              <a:buNone/>
            </a:pPr>
            <a:r>
              <a:rPr lang="cs-CZ" dirty="0"/>
              <a:t>    Okno bylo rozbito vandaly.</a:t>
            </a:r>
          </a:p>
          <a:p>
            <a:r>
              <a:rPr lang="cs-CZ" dirty="0"/>
              <a:t>Zítra žáci uskuteční zajímavý pokus.</a:t>
            </a:r>
          </a:p>
          <a:p>
            <a:pPr>
              <a:buNone/>
            </a:pPr>
            <a:r>
              <a:rPr lang="cs-CZ"/>
              <a:t>    </a:t>
            </a:r>
            <a:r>
              <a:rPr lang="cs-CZ" dirty="0"/>
              <a:t>Zítra se uskuteční zajímavý pokus. </a:t>
            </a:r>
          </a:p>
        </p:txBody>
      </p:sp>
      <p:pic>
        <p:nvPicPr>
          <p:cNvPr id="6147" name="Picture 3" descr="C:\Users\doma\AppData\Local\Microsoft\Windows\INetCache\IE\RBBD75N6\MC900398167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3500438"/>
            <a:ext cx="1996519" cy="281122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57850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Tu knihu ilustroval Josef Lada.</a:t>
            </a:r>
          </a:p>
          <a:p>
            <a:pPr>
              <a:buNone/>
            </a:pPr>
            <a:r>
              <a:rPr lang="cs-CZ" dirty="0"/>
              <a:t>    Kniha byla ilustrována Josefem Ladou.</a:t>
            </a:r>
          </a:p>
          <a:p>
            <a:r>
              <a:rPr lang="cs-CZ" dirty="0"/>
              <a:t>Očekáváme, že závodník překoná dosavadní  rekord.</a:t>
            </a:r>
          </a:p>
          <a:p>
            <a:pPr>
              <a:buNone/>
            </a:pPr>
            <a:r>
              <a:rPr lang="cs-CZ" dirty="0"/>
              <a:t>    Očekáváme, že dosavadní rekord bude překonán.</a:t>
            </a:r>
          </a:p>
          <a:p>
            <a:r>
              <a:rPr lang="cs-CZ" dirty="0"/>
              <a:t>Lidé přepravují zboží auty, vlaky, letadly i loděmi.</a:t>
            </a:r>
          </a:p>
          <a:p>
            <a:pPr>
              <a:buNone/>
            </a:pPr>
            <a:r>
              <a:rPr lang="cs-CZ" dirty="0"/>
              <a:t>    Zboží se přepravuje (je přepravováno) auty, vlaky, letadly i</a:t>
            </a:r>
          </a:p>
          <a:p>
            <a:pPr>
              <a:buNone/>
            </a:pPr>
            <a:r>
              <a:rPr lang="cs-CZ" dirty="0"/>
              <a:t>    loděmi.</a:t>
            </a:r>
          </a:p>
          <a:p>
            <a:r>
              <a:rPr lang="cs-CZ" dirty="0"/>
              <a:t>Rybáři vypouští malé ryby zpět do rybníka.</a:t>
            </a:r>
          </a:p>
          <a:p>
            <a:pPr>
              <a:buNone/>
            </a:pPr>
            <a:r>
              <a:rPr lang="cs-CZ" dirty="0"/>
              <a:t>    Malé ryby se vypouští (jsou vypouštěny) zpět do rybníka.</a:t>
            </a:r>
          </a:p>
          <a:p>
            <a:r>
              <a:rPr lang="cs-CZ" dirty="0"/>
              <a:t>Dva koně táhnou těžký vůz.</a:t>
            </a:r>
          </a:p>
          <a:p>
            <a:pPr>
              <a:buNone/>
            </a:pPr>
            <a:r>
              <a:rPr lang="cs-CZ" dirty="0"/>
              <a:t>    Těžký vůz je tažen dvěma koňmi.</a:t>
            </a:r>
          </a:p>
          <a:p>
            <a:r>
              <a:rPr lang="cs-CZ" dirty="0"/>
              <a:t>Bahno neustále zanáší koryto řeky.</a:t>
            </a:r>
          </a:p>
          <a:p>
            <a:pPr>
              <a:buNone/>
            </a:pPr>
            <a:r>
              <a:rPr lang="cs-CZ" dirty="0"/>
              <a:t>    Koryto řeky se neustále zanáší (je zanášeno) bahnem.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187</TotalTime>
  <Words>570</Words>
  <Application>Microsoft Office PowerPoint</Application>
  <PresentationFormat>Předvádění na obrazovce (4:3)</PresentationFormat>
  <Paragraphs>95</Paragraphs>
  <Slides>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Calibri</vt:lpstr>
      <vt:lpstr>Constantia</vt:lpstr>
      <vt:lpstr>Wingdings 2</vt:lpstr>
      <vt:lpstr>Tok</vt:lpstr>
      <vt:lpstr>Slovesný rod</vt:lpstr>
      <vt:lpstr>Slovesný rod činný a trpný</vt:lpstr>
      <vt:lpstr>Rod trpný</vt:lpstr>
      <vt:lpstr>Zvratná podoba slovesa</vt:lpstr>
      <vt:lpstr>Prezentace aplikace PowerPoint</vt:lpstr>
      <vt:lpstr>Prezentace aplikace PowerPoint</vt:lpstr>
      <vt:lpstr>Převeďte do trpného rodu:</vt:lpstr>
      <vt:lpstr>Prezentace aplikace PowerPoint</vt:lpstr>
    </vt:vector>
  </TitlesOfParts>
  <Company>Windows Xp Ultimate 2008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doma</dc:creator>
  <cp:lastModifiedBy>Eva Škvrnová</cp:lastModifiedBy>
  <cp:revision>34</cp:revision>
  <dcterms:created xsi:type="dcterms:W3CDTF">2013-11-24T15:17:18Z</dcterms:created>
  <dcterms:modified xsi:type="dcterms:W3CDTF">2020-07-29T09:46:48Z</dcterms:modified>
</cp:coreProperties>
</file>