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sldIdLst>
    <p:sldId id="257" r:id="rId5"/>
    <p:sldId id="263" r:id="rId6"/>
    <p:sldId id="264" r:id="rId7"/>
    <p:sldId id="262" r:id="rId8"/>
    <p:sldId id="261" r:id="rId9"/>
    <p:sldId id="265" r:id="rId10"/>
    <p:sldId id="25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Škvrnová" userId="6a1b9c6e-d8da-4041-8c24-85e29c572b06" providerId="ADAL" clId="{3D8D84BB-D821-4B37-9B0F-2EA72FFD42E1}"/>
    <pc:docChg chg="undo custSel modSld">
      <pc:chgData name="Eva Škvrnová" userId="6a1b9c6e-d8da-4041-8c24-85e29c572b06" providerId="ADAL" clId="{3D8D84BB-D821-4B37-9B0F-2EA72FFD42E1}" dt="2021-01-25T09:23:50.038" v="60" actId="20577"/>
      <pc:docMkLst>
        <pc:docMk/>
      </pc:docMkLst>
      <pc:sldChg chg="delSp modSp delAnim modAnim">
        <pc:chgData name="Eva Škvrnová" userId="6a1b9c6e-d8da-4041-8c24-85e29c572b06" providerId="ADAL" clId="{3D8D84BB-D821-4B37-9B0F-2EA72FFD42E1}" dt="2021-01-25T09:23:50.038" v="60" actId="20577"/>
        <pc:sldMkLst>
          <pc:docMk/>
          <pc:sldMk cId="3551506857" sldId="259"/>
        </pc:sldMkLst>
        <pc:spChg chg="mod">
          <ac:chgData name="Eva Škvrnová" userId="6a1b9c6e-d8da-4041-8c24-85e29c572b06" providerId="ADAL" clId="{3D8D84BB-D821-4B37-9B0F-2EA72FFD42E1}" dt="2021-01-25T09:23:50.038" v="60" actId="20577"/>
          <ac:spMkLst>
            <pc:docMk/>
            <pc:sldMk cId="3551506857" sldId="259"/>
            <ac:spMk id="12" creationId="{00000000-0000-0000-0000-000000000000}"/>
          </ac:spMkLst>
        </pc:spChg>
        <pc:spChg chg="del mod">
          <ac:chgData name="Eva Škvrnová" userId="6a1b9c6e-d8da-4041-8c24-85e29c572b06" providerId="ADAL" clId="{3D8D84BB-D821-4B37-9B0F-2EA72FFD42E1}" dt="2021-01-25T07:24:02.451" v="35"/>
          <ac:spMkLst>
            <pc:docMk/>
            <pc:sldMk cId="3551506857" sldId="259"/>
            <ac:spMk id="14" creationId="{00000000-0000-0000-0000-000000000000}"/>
          </ac:spMkLst>
        </pc:spChg>
        <pc:spChg chg="del mod">
          <ac:chgData name="Eva Škvrnová" userId="6a1b9c6e-d8da-4041-8c24-85e29c572b06" providerId="ADAL" clId="{3D8D84BB-D821-4B37-9B0F-2EA72FFD42E1}" dt="2021-01-25T07:24:02.447" v="33" actId="478"/>
          <ac:spMkLst>
            <pc:docMk/>
            <pc:sldMk cId="3551506857" sldId="259"/>
            <ac:spMk id="18" creationId="{00000000-0000-0000-0000-000000000000}"/>
          </ac:spMkLst>
        </pc:spChg>
      </pc:sldChg>
      <pc:sldChg chg="modSp">
        <pc:chgData name="Eva Škvrnová" userId="6a1b9c6e-d8da-4041-8c24-85e29c572b06" providerId="ADAL" clId="{3D8D84BB-D821-4B37-9B0F-2EA72FFD42E1}" dt="2021-01-25T09:17:11.592" v="53" actId="14100"/>
        <pc:sldMkLst>
          <pc:docMk/>
          <pc:sldMk cId="338529684" sldId="262"/>
        </pc:sldMkLst>
        <pc:spChg chg="mod">
          <ac:chgData name="Eva Škvrnová" userId="6a1b9c6e-d8da-4041-8c24-85e29c572b06" providerId="ADAL" clId="{3D8D84BB-D821-4B37-9B0F-2EA72FFD42E1}" dt="2021-01-25T09:17:11.592" v="53" actId="14100"/>
          <ac:spMkLst>
            <pc:docMk/>
            <pc:sldMk cId="338529684" sldId="262"/>
            <ac:spMk id="4" creationId="{00000000-0000-0000-0000-000000000000}"/>
          </ac:spMkLst>
        </pc:spChg>
        <pc:picChg chg="mod">
          <ac:chgData name="Eva Škvrnová" userId="6a1b9c6e-d8da-4041-8c24-85e29c572b06" providerId="ADAL" clId="{3D8D84BB-D821-4B37-9B0F-2EA72FFD42E1}" dt="2021-01-25T09:16:59.041" v="51" actId="1076"/>
          <ac:picMkLst>
            <pc:docMk/>
            <pc:sldMk cId="338529684" sldId="262"/>
            <ac:picMk id="1026" creationId="{00000000-0000-0000-0000-000000000000}"/>
          </ac:picMkLst>
        </pc:picChg>
        <pc:picChg chg="mod">
          <ac:chgData name="Eva Škvrnová" userId="6a1b9c6e-d8da-4041-8c24-85e29c572b06" providerId="ADAL" clId="{3D8D84BB-D821-4B37-9B0F-2EA72FFD42E1}" dt="2021-01-25T09:16:54.972" v="50" actId="1076"/>
          <ac:picMkLst>
            <pc:docMk/>
            <pc:sldMk cId="338529684" sldId="262"/>
            <ac:picMk id="1027" creationId="{00000000-0000-0000-0000-000000000000}"/>
          </ac:picMkLst>
        </pc:picChg>
        <pc:picChg chg="mod">
          <ac:chgData name="Eva Škvrnová" userId="6a1b9c6e-d8da-4041-8c24-85e29c572b06" providerId="ADAL" clId="{3D8D84BB-D821-4B37-9B0F-2EA72FFD42E1}" dt="2021-01-25T09:16:50.565" v="49" actId="1076"/>
          <ac:picMkLst>
            <pc:docMk/>
            <pc:sldMk cId="338529684" sldId="262"/>
            <ac:picMk id="1028" creationId="{00000000-0000-0000-0000-000000000000}"/>
          </ac:picMkLst>
        </pc:picChg>
        <pc:picChg chg="mod">
          <ac:chgData name="Eva Škvrnová" userId="6a1b9c6e-d8da-4041-8c24-85e29c572b06" providerId="ADAL" clId="{3D8D84BB-D821-4B37-9B0F-2EA72FFD42E1}" dt="2021-01-25T09:16:45.247" v="48" actId="1076"/>
          <ac:picMkLst>
            <pc:docMk/>
            <pc:sldMk cId="338529684" sldId="262"/>
            <ac:picMk id="102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E33722-F70B-4F84-B8B2-FB655E65305A}" type="datetimeFigureOut">
              <a:rPr lang="cs-CZ" smtClean="0"/>
              <a:t>25.01.2021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B7C1221-E0AF-4214-8CC2-7BF1AC4163B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1628801"/>
            <a:ext cx="7920880" cy="5229200"/>
          </a:xfrm>
        </p:spPr>
        <p:txBody>
          <a:bodyPr>
            <a:normAutofit fontScale="32500" lnSpcReduction="20000"/>
          </a:bodyPr>
          <a:lstStyle/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r>
              <a:rPr lang="cs-CZ" sz="8600" dirty="0"/>
              <a:t>slova se stejným nebo podobným   významem, </a:t>
            </a:r>
            <a:r>
              <a:rPr lang="cs-CZ" sz="8600" dirty="0">
                <a:latin typeface="Andalus" pitchFamily="18" charset="-78"/>
                <a:cs typeface="Andalus" pitchFamily="18" charset="-78"/>
              </a:rPr>
              <a:t>např</a:t>
            </a:r>
            <a:r>
              <a:rPr lang="cs-CZ" sz="8600" dirty="0"/>
              <a:t>. </a:t>
            </a:r>
            <a:r>
              <a:rPr lang="cs-CZ" sz="8600" i="1" dirty="0">
                <a:latin typeface="Andalus" pitchFamily="18" charset="-78"/>
                <a:cs typeface="Andalus" pitchFamily="18" charset="-78"/>
              </a:rPr>
              <a:t>hudba - muzika, chlapec – kluk</a:t>
            </a:r>
          </a:p>
          <a:p>
            <a:endParaRPr lang="cs-CZ" sz="8600" i="1" dirty="0"/>
          </a:p>
          <a:p>
            <a:r>
              <a:rPr lang="cs-CZ" sz="8600" dirty="0"/>
              <a:t>některá synonyma mohou mít citové zabarvení:</a:t>
            </a:r>
          </a:p>
          <a:p>
            <a:pPr lvl="2">
              <a:buFontTx/>
              <a:buChar char="-"/>
            </a:pPr>
            <a:r>
              <a:rPr lang="cs-CZ" sz="8200" dirty="0"/>
              <a:t>lichotivé </a:t>
            </a:r>
            <a:r>
              <a:rPr lang="cs-CZ" sz="8200" dirty="0">
                <a:latin typeface="Andalus" pitchFamily="18" charset="-78"/>
                <a:cs typeface="Andalus" pitchFamily="18" charset="-78"/>
              </a:rPr>
              <a:t>(pes – pejsánek)</a:t>
            </a:r>
          </a:p>
          <a:p>
            <a:pPr lvl="2">
              <a:buFontTx/>
              <a:buChar char="-"/>
            </a:pPr>
            <a:r>
              <a:rPr lang="cs-CZ" sz="8200" dirty="0"/>
              <a:t>hanlivé </a:t>
            </a:r>
            <a:r>
              <a:rPr lang="cs-CZ" sz="8200" dirty="0">
                <a:latin typeface="Andalus" pitchFamily="18" charset="-78"/>
                <a:cs typeface="Andalus" pitchFamily="18" charset="-78"/>
              </a:rPr>
              <a:t>(dům – barabizna)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7544" y="332656"/>
            <a:ext cx="7920880" cy="1143000"/>
          </a:xfrm>
        </p:spPr>
        <p:txBody>
          <a:bodyPr/>
          <a:lstStyle/>
          <a:p>
            <a:r>
              <a:rPr lang="cs-CZ" sz="4400" b="1" dirty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synonyma</a:t>
            </a:r>
            <a:r>
              <a:rPr lang="cs-CZ" sz="4000" dirty="0">
                <a:latin typeface="Algerian" pitchFamily="82" charset="0"/>
              </a:rPr>
              <a:t> </a:t>
            </a:r>
            <a:r>
              <a:rPr lang="cs-CZ" sz="4000" dirty="0">
                <a:solidFill>
                  <a:schemeClr val="accent4">
                    <a:lumMod val="75000"/>
                  </a:schemeClr>
                </a:solidFill>
                <a:latin typeface="Algerian" pitchFamily="82" charset="0"/>
              </a:rPr>
              <a:t>= </a:t>
            </a:r>
            <a:r>
              <a:rPr lang="cs-CZ" sz="4000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slova souznačná</a:t>
            </a:r>
          </a:p>
        </p:txBody>
      </p:sp>
    </p:spTree>
    <p:extLst>
      <p:ext uri="{BB962C8B-B14F-4D97-AF65-F5344CB8AC3E}">
        <p14:creationId xmlns:p14="http://schemas.microsoft.com/office/powerpoint/2010/main" val="309630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520963" cy="924475"/>
          </a:xfrm>
        </p:spPr>
        <p:txBody>
          <a:bodyPr/>
          <a:lstStyle/>
          <a:p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Ke slovům napiš synonyma: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600" y="1988840"/>
            <a:ext cx="3471277" cy="4051301"/>
          </a:xfrm>
        </p:spPr>
        <p:txBody>
          <a:bodyPr>
            <a:normAutofit/>
          </a:bodyPr>
          <a:lstStyle/>
          <a:p>
            <a:r>
              <a:rPr lang="cs-CZ" sz="3200" dirty="0"/>
              <a:t> utíkat</a:t>
            </a:r>
          </a:p>
          <a:p>
            <a:r>
              <a:rPr lang="cs-CZ" sz="3200" dirty="0"/>
              <a:t> práce</a:t>
            </a:r>
          </a:p>
          <a:p>
            <a:r>
              <a:rPr lang="cs-CZ" sz="3200" dirty="0"/>
              <a:t> vítr</a:t>
            </a:r>
          </a:p>
          <a:p>
            <a:r>
              <a:rPr lang="cs-CZ" sz="3200" dirty="0"/>
              <a:t> kouř</a:t>
            </a:r>
          </a:p>
          <a:p>
            <a:r>
              <a:rPr lang="cs-CZ" sz="3200" dirty="0"/>
              <a:t> levný</a:t>
            </a:r>
          </a:p>
          <a:p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1700808"/>
            <a:ext cx="3325226" cy="4051302"/>
          </a:xfrm>
        </p:spPr>
        <p:txBody>
          <a:bodyPr>
            <a:normAutofit/>
          </a:bodyPr>
          <a:lstStyle/>
          <a:p>
            <a:r>
              <a:rPr lang="cs-CZ" sz="3200" dirty="0"/>
              <a:t> hezký</a:t>
            </a:r>
          </a:p>
          <a:p>
            <a:r>
              <a:rPr lang="cs-CZ" sz="3200" dirty="0"/>
              <a:t> volat</a:t>
            </a:r>
          </a:p>
          <a:p>
            <a:r>
              <a:rPr lang="cs-CZ" sz="3200" dirty="0"/>
              <a:t> cesta</a:t>
            </a:r>
          </a:p>
          <a:p>
            <a:r>
              <a:rPr lang="cs-CZ" sz="3200" dirty="0"/>
              <a:t> statečný</a:t>
            </a:r>
          </a:p>
          <a:p>
            <a:r>
              <a:rPr lang="cs-CZ" sz="3200" dirty="0"/>
              <a:t> dívat se</a:t>
            </a:r>
          </a:p>
        </p:txBody>
      </p:sp>
    </p:spTree>
    <p:extLst>
      <p:ext uri="{BB962C8B-B14F-4D97-AF65-F5344CB8AC3E}">
        <p14:creationId xmlns:p14="http://schemas.microsoft.com/office/powerpoint/2010/main" val="314756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8064896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Wingdings 2" charset="2"/>
              <a:buChar char=""/>
            </a:pPr>
            <a:r>
              <a:rPr lang="cs-CZ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existují tzv. </a:t>
            </a:r>
            <a:r>
              <a:rPr lang="cs-CZ" sz="2800" i="1" dirty="0">
                <a:solidFill>
                  <a:srgbClr val="FF0000"/>
                </a:solidFill>
              </a:rPr>
              <a:t>synonymické řady </a:t>
            </a:r>
            <a:r>
              <a:rPr lang="cs-CZ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cs-CZ" sz="3200" i="1" dirty="0">
                <a:solidFill>
                  <a:prstClr val="black">
                    <a:lumMod val="75000"/>
                    <a:lumOff val="25000"/>
                  </a:prstClr>
                </a:solidFill>
                <a:latin typeface="Andalus" pitchFamily="18" charset="-78"/>
                <a:cs typeface="Andalus" pitchFamily="18" charset="-78"/>
              </a:rPr>
              <a:t>statečný, chrabrý, udatný, odvážný, smělý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endParaRPr lang="cs-CZ" sz="2800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cs-CZ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Andalus" pitchFamily="18" charset="-78"/>
                <a:cs typeface="Andalus" pitchFamily="18" charset="-78"/>
              </a:rPr>
              <a:t>Zkus napsat co nejdelší synonymickou řadu:</a:t>
            </a: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Wingdings 2" charset="2"/>
              <a:buChar char=""/>
            </a:pPr>
            <a:r>
              <a:rPr lang="cs-CZ" sz="2800" i="1" dirty="0">
                <a:solidFill>
                  <a:srgbClr val="FF0000"/>
                </a:solidFill>
              </a:rPr>
              <a:t>běžný</a:t>
            </a:r>
            <a:r>
              <a:rPr lang="cs-CZ" sz="28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cs-CZ" sz="2800" i="1" dirty="0">
                <a:solidFill>
                  <a:prstClr val="black">
                    <a:lumMod val="75000"/>
                    <a:lumOff val="25000"/>
                  </a:prstClr>
                </a:solidFill>
                <a:latin typeface="Andalus" pitchFamily="18" charset="-78"/>
                <a:cs typeface="Andalus" pitchFamily="18" charset="-78"/>
              </a:rPr>
              <a:t>např. prostý, všední, častý, normální, obyčejný, obvyklý, rozšířený</a:t>
            </a: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Wingdings 2" charset="2"/>
              <a:buChar char=""/>
            </a:pPr>
            <a:endParaRPr lang="cs-CZ" sz="2800" i="1" dirty="0">
              <a:solidFill>
                <a:prstClr val="black">
                  <a:lumMod val="75000"/>
                  <a:lumOff val="25000"/>
                </a:prstClr>
              </a:solidFill>
              <a:latin typeface="Andalus" pitchFamily="18" charset="-78"/>
              <a:cs typeface="Andalus" pitchFamily="18" charset="-78"/>
            </a:endParaRP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Wingdings 2" charset="2"/>
              <a:buChar char=""/>
            </a:pPr>
            <a:r>
              <a:rPr lang="cs-CZ" sz="2800" i="1" dirty="0">
                <a:solidFill>
                  <a:srgbClr val="FF0000"/>
                </a:solidFill>
              </a:rPr>
              <a:t>běžet</a:t>
            </a:r>
            <a:r>
              <a:rPr lang="cs-CZ" sz="28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cs-CZ" sz="2800" i="1" dirty="0">
                <a:solidFill>
                  <a:prstClr val="black">
                    <a:lumMod val="75000"/>
                    <a:lumOff val="25000"/>
                  </a:prstClr>
                </a:solidFill>
                <a:latin typeface="Andalus" pitchFamily="18" charset="-78"/>
                <a:cs typeface="Andalus" pitchFamily="18" charset="-78"/>
              </a:rPr>
              <a:t>např. utíkat, pelášit, uhánět, letět, jít</a:t>
            </a:r>
          </a:p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  <a:buFont typeface="Wingdings 2" charset="2"/>
              <a:buChar char=""/>
            </a:pPr>
            <a:endParaRPr lang="cs-CZ" sz="2800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7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Vyškrtni slovo, které nepatří do synonymické řady: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8981" cy="4051437"/>
          </a:xfrm>
        </p:spPr>
        <p:txBody>
          <a:bodyPr>
            <a:normAutofit/>
          </a:bodyPr>
          <a:lstStyle/>
          <a:p>
            <a:r>
              <a:rPr lang="cs-CZ" sz="2800" dirty="0"/>
              <a:t>pěkný – milý – půvabný – vzhledný</a:t>
            </a:r>
          </a:p>
          <a:p>
            <a:r>
              <a:rPr lang="cs-CZ" sz="2800" dirty="0"/>
              <a:t>křičet – ječet – vískat – vřískat</a:t>
            </a:r>
          </a:p>
          <a:p>
            <a:r>
              <a:rPr lang="cs-CZ" sz="2800" dirty="0"/>
              <a:t>dům – stavení – staveniště – sídlo </a:t>
            </a:r>
          </a:p>
          <a:p>
            <a:r>
              <a:rPr lang="cs-CZ" sz="2800" dirty="0"/>
              <a:t>bída – blahobyt -  nouze – chudoba</a:t>
            </a:r>
          </a:p>
          <a:p>
            <a:r>
              <a:rPr lang="cs-CZ" sz="2800" dirty="0"/>
              <a:t>bázlivý - statečný – chrabrý - srdnatý</a:t>
            </a:r>
          </a:p>
        </p:txBody>
      </p:sp>
      <p:sp>
        <p:nvSpPr>
          <p:cNvPr id="4" name="Obdélník 3"/>
          <p:cNvSpPr/>
          <p:nvPr/>
        </p:nvSpPr>
        <p:spPr>
          <a:xfrm>
            <a:off x="8028384" y="6160572"/>
            <a:ext cx="908217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hrozný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260" y="3075112"/>
            <a:ext cx="117524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351" y="3744838"/>
            <a:ext cx="198799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884" y="4221088"/>
            <a:ext cx="163937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69160"/>
            <a:ext cx="1273244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2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123080" cy="924475"/>
          </a:xfrm>
        </p:spPr>
        <p:txBody>
          <a:bodyPr/>
          <a:lstStyle/>
          <a:p>
            <a:r>
              <a:rPr lang="cs-CZ" sz="5400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cs-CZ" sz="5400" b="1" dirty="0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SYNONYMA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980728"/>
            <a:ext cx="3471277" cy="344016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úplná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400" dirty="0"/>
              <a:t>	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částečná</a:t>
            </a:r>
            <a:r>
              <a:rPr lang="cs-CZ" sz="2400" dirty="0"/>
              <a:t>	</a:t>
            </a:r>
            <a:endParaRPr lang="cs-CZ" sz="2600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03848" y="1556792"/>
            <a:ext cx="5472608" cy="6006868"/>
          </a:xfrm>
        </p:spPr>
        <p:txBody>
          <a:bodyPr>
            <a:normAutofit/>
          </a:bodyPr>
          <a:lstStyle/>
          <a:p>
            <a:pPr lvl="0">
              <a:buClr>
                <a:prstClr val="black">
                  <a:lumMod val="75000"/>
                  <a:lumOff val="25000"/>
                </a:prstClr>
              </a:buClr>
              <a:buFontTx/>
              <a:buChar char="-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mají stejný význam	</a:t>
            </a:r>
          </a:p>
          <a:p>
            <a:pPr lvl="0">
              <a:buClr>
                <a:prstClr val="black">
                  <a:lumMod val="75000"/>
                  <a:lumOff val="25000"/>
                </a:prstClr>
              </a:buClr>
              <a:buFontTx/>
              <a:buChar char="-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cizí x české slovo</a:t>
            </a:r>
          </a:p>
          <a:p>
            <a:pPr lvl="0">
              <a:buClr>
                <a:prstClr val="black">
                  <a:lumMod val="75000"/>
                  <a:lumOff val="25000"/>
                </a:prstClr>
              </a:buClr>
              <a:buFontTx/>
              <a:buChar char="-"/>
            </a:pPr>
            <a:r>
              <a:rPr lang="cs-CZ" sz="2800" i="1" dirty="0">
                <a:solidFill>
                  <a:prstClr val="black">
                    <a:lumMod val="75000"/>
                    <a:lumOff val="25000"/>
                  </a:prstClr>
                </a:solidFill>
                <a:latin typeface="Andalus" pitchFamily="18" charset="-78"/>
                <a:cs typeface="Andalus" pitchFamily="18" charset="-78"/>
              </a:rPr>
              <a:t>gramatika x mluvnice,     </a:t>
            </a:r>
          </a:p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cs-CZ" sz="2800" i="1" dirty="0">
                <a:solidFill>
                  <a:prstClr val="black">
                    <a:lumMod val="75000"/>
                    <a:lumOff val="25000"/>
                  </a:prstClr>
                </a:solidFill>
                <a:latin typeface="Andalus" pitchFamily="18" charset="-78"/>
                <a:cs typeface="Andalus" pitchFamily="18" charset="-78"/>
              </a:rPr>
              <a:t>   elastický x pružný</a:t>
            </a:r>
          </a:p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endParaRPr lang="cs-CZ" sz="2500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 mají pouze podobný význam</a:t>
            </a:r>
          </a:p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 liší se významovým odstínem,  </a:t>
            </a:r>
          </a:p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nelze je ve všech případech </a:t>
            </a:r>
          </a:p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zaměnit</a:t>
            </a:r>
          </a:p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- </a:t>
            </a:r>
            <a:r>
              <a:rPr lang="cs-CZ" sz="2800" i="1" dirty="0">
                <a:solidFill>
                  <a:prstClr val="black">
                    <a:lumMod val="75000"/>
                    <a:lumOff val="25000"/>
                  </a:prstClr>
                </a:solidFill>
                <a:latin typeface="Andalus" pitchFamily="18" charset="-78"/>
                <a:cs typeface="Andalus" pitchFamily="18" charset="-78"/>
              </a:rPr>
              <a:t>drahý x cenný, dobrý x chutný</a:t>
            </a:r>
          </a:p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endParaRPr lang="cs-CZ" sz="2500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endParaRPr lang="cs-CZ" sz="2500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06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K přejatým slovům přiřaď jejich české ekvivalenty: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1009442" y="1844824"/>
            <a:ext cx="3471277" cy="4016226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bariéra</a:t>
            </a:r>
          </a:p>
          <a:p>
            <a:r>
              <a:rPr lang="cs-CZ" sz="2800" dirty="0"/>
              <a:t>abonent</a:t>
            </a:r>
          </a:p>
          <a:p>
            <a:r>
              <a:rPr lang="cs-CZ" sz="2800" dirty="0"/>
              <a:t>geografie</a:t>
            </a:r>
          </a:p>
          <a:p>
            <a:r>
              <a:rPr lang="cs-CZ" sz="2800" dirty="0"/>
              <a:t>elastický</a:t>
            </a:r>
          </a:p>
          <a:p>
            <a:r>
              <a:rPr lang="cs-CZ" sz="2800" dirty="0"/>
              <a:t>gramatika</a:t>
            </a:r>
          </a:p>
          <a:p>
            <a:r>
              <a:rPr lang="cs-CZ" sz="2800" dirty="0"/>
              <a:t>plurál</a:t>
            </a:r>
            <a:endParaRPr lang="cs-CZ" sz="2400" dirty="0"/>
          </a:p>
          <a:p>
            <a:r>
              <a:rPr lang="cs-CZ" sz="2800" dirty="0"/>
              <a:t>verbum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5724128" y="1916832"/>
            <a:ext cx="2880320" cy="4248472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pružný</a:t>
            </a:r>
          </a:p>
          <a:p>
            <a:r>
              <a:rPr lang="cs-CZ" sz="2800" dirty="0"/>
              <a:t>zeměpis</a:t>
            </a:r>
          </a:p>
          <a:p>
            <a:r>
              <a:rPr lang="cs-CZ" sz="2800" dirty="0"/>
              <a:t>množné číslo</a:t>
            </a:r>
          </a:p>
          <a:p>
            <a:r>
              <a:rPr lang="cs-CZ" sz="2800" dirty="0"/>
              <a:t>sloveso</a:t>
            </a:r>
          </a:p>
          <a:p>
            <a:r>
              <a:rPr lang="cs-CZ" sz="2800" dirty="0"/>
              <a:t>mluvnice</a:t>
            </a:r>
          </a:p>
          <a:p>
            <a:r>
              <a:rPr lang="cs-CZ" sz="2800" dirty="0"/>
              <a:t>překážka</a:t>
            </a:r>
          </a:p>
          <a:p>
            <a:r>
              <a:rPr lang="cs-CZ" sz="2800" dirty="0"/>
              <a:t>předplatitel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080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29843 -0.39189 " pathEditMode="relative" ptsTypes="AA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-0.28941 -0.38981 " pathEditMode="relative" ptsTypes="AA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3.33333E-6 L -0.28646 0.09283 " pathEditMode="relative" ptsTypes="AA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2.22222E-6 L -0.26824 0.24445 " pathEditMode="relative" ptsTypes="AA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6.2963E-6 L -0.25764 0.00186 " pathEditMode="relative" ptsTypes="AA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-0.33941 0.24236 " pathEditMode="relative" ptsTypes="AA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-0.31354 0.24838 " pathEditMode="relative" ptsTypes="AA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95536" y="333375"/>
            <a:ext cx="8297748" cy="923925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accent4">
                    <a:lumMod val="75000"/>
                  </a:schemeClr>
                </a:solidFill>
              </a:rPr>
              <a:t>Nahraď synonymem zvýrazněnou část slova: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57412" y="1412776"/>
            <a:ext cx="8291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např. so</a:t>
            </a:r>
            <a:r>
              <a:rPr lang="cs-CZ" sz="2800" b="1" dirty="0"/>
              <a:t>bota</a:t>
            </a:r>
            <a:r>
              <a:rPr lang="cs-CZ" sz="2800" dirty="0"/>
              <a:t> – </a:t>
            </a:r>
            <a:r>
              <a:rPr lang="cs-CZ" sz="2800" dirty="0" err="1"/>
              <a:t>so</a:t>
            </a:r>
            <a:r>
              <a:rPr lang="cs-CZ" sz="2800" b="1" dirty="0" err="1">
                <a:solidFill>
                  <a:schemeClr val="accent4">
                    <a:lumMod val="75000"/>
                  </a:schemeClr>
                </a:solidFill>
              </a:rPr>
              <a:t>obuv</a:t>
            </a:r>
            <a:r>
              <a:rPr lang="cs-CZ" sz="2800" dirty="0"/>
              <a:t>       ob</a:t>
            </a:r>
            <a:r>
              <a:rPr lang="cs-CZ" sz="2800" b="1" dirty="0"/>
              <a:t>doba</a:t>
            </a:r>
            <a:r>
              <a:rPr lang="cs-CZ" sz="2800" dirty="0"/>
              <a:t> - ob</a:t>
            </a:r>
            <a:r>
              <a:rPr lang="cs-CZ" sz="2800" b="1" dirty="0">
                <a:solidFill>
                  <a:schemeClr val="accent4">
                    <a:lumMod val="75000"/>
                  </a:schemeClr>
                </a:solidFill>
              </a:rPr>
              <a:t>čas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0785" y="2035963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tch</a:t>
            </a:r>
            <a:r>
              <a:rPr lang="cs-CZ" sz="2800" b="1" dirty="0"/>
              <a:t>oř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400096" y="2061390"/>
            <a:ext cx="1887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psaní</a:t>
            </a:r>
            <a:r>
              <a:rPr lang="cs-CZ" sz="2800" dirty="0"/>
              <a:t>čka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154728" y="2049599"/>
            <a:ext cx="1205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/>
              <a:t>tch</a:t>
            </a:r>
            <a:r>
              <a:rPr lang="cs-CZ" sz="2800" b="1" dirty="0" err="1"/>
              <a:t>kůň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648842" y="2061390"/>
            <a:ext cx="1638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/>
              <a:t>dopisy</a:t>
            </a:r>
            <a:r>
              <a:rPr lang="cs-CZ" sz="2800" dirty="0" err="1"/>
              <a:t>čka</a:t>
            </a:r>
            <a:endParaRPr lang="cs-CZ" sz="2800" dirty="0"/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457412" y="3068960"/>
            <a:ext cx="8235872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600" dirty="0">
                <a:solidFill>
                  <a:schemeClr val="accent4">
                    <a:lumMod val="75000"/>
                  </a:schemeClr>
                </a:solidFill>
              </a:rPr>
              <a:t>Rozlušti upravené názvy Christiana </a:t>
            </a:r>
            <a:r>
              <a:rPr lang="cs-CZ" sz="3600" dirty="0" err="1">
                <a:solidFill>
                  <a:schemeClr val="accent4">
                    <a:lumMod val="75000"/>
                  </a:schemeClr>
                </a:solidFill>
              </a:rPr>
              <a:t>Morgensterna</a:t>
            </a:r>
            <a:r>
              <a:rPr lang="cs-CZ" sz="3600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855465" y="4437112"/>
            <a:ext cx="7676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/>
              <a:t>tygrhart</a:t>
            </a:r>
            <a:r>
              <a:rPr lang="cs-CZ" sz="2800" dirty="0"/>
              <a:t>  =</a:t>
            </a:r>
            <a:r>
              <a:rPr lang="cs-CZ" sz="2800" dirty="0" err="1"/>
              <a:t>levhard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 err="1"/>
              <a:t>žrahlt</a:t>
            </a:r>
            <a:r>
              <a:rPr lang="cs-CZ" sz="2800" dirty="0"/>
              <a:t>			</a:t>
            </a:r>
            <a:r>
              <a:rPr lang="cs-CZ" sz="2800" dirty="0" err="1"/>
              <a:t>vidamýžď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 err="1"/>
              <a:t>mokrk</a:t>
            </a:r>
            <a:r>
              <a:rPr lang="cs-CZ" sz="2800" dirty="0"/>
              <a:t>			</a:t>
            </a:r>
            <a:r>
              <a:rPr lang="cs-CZ" sz="2800" dirty="0" err="1"/>
              <a:t>plazoret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696489" y="5317564"/>
            <a:ext cx="1686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= žralok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945567" y="6168898"/>
            <a:ext cx="162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= motýl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161030" y="5298886"/>
            <a:ext cx="2127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= hlemýžď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836838" y="6168898"/>
            <a:ext cx="2451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= ptakopysk</a:t>
            </a:r>
          </a:p>
        </p:txBody>
      </p:sp>
    </p:spTree>
    <p:extLst>
      <p:ext uri="{BB962C8B-B14F-4D97-AF65-F5344CB8AC3E}">
        <p14:creationId xmlns:p14="http://schemas.microsoft.com/office/powerpoint/2010/main" val="355150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5" grpId="0"/>
      <p:bldP spid="17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01AF39A466D143BE2038FA5F1FC19D" ma:contentTypeVersion="10" ma:contentTypeDescription="Vytvoří nový dokument" ma:contentTypeScope="" ma:versionID="aa681d975e877541d30111767b289b6e">
  <xsd:schema xmlns:xsd="http://www.w3.org/2001/XMLSchema" xmlns:xs="http://www.w3.org/2001/XMLSchema" xmlns:p="http://schemas.microsoft.com/office/2006/metadata/properties" xmlns:ns3="426cae7f-2e55-4dfe-affb-a5f72d9bab21" xmlns:ns4="813be28c-bae0-4d17-9963-5cd5ce0a48aa" targetNamespace="http://schemas.microsoft.com/office/2006/metadata/properties" ma:root="true" ma:fieldsID="60552009afee6f3b28844672edaf2bc1" ns3:_="" ns4:_="">
    <xsd:import namespace="426cae7f-2e55-4dfe-affb-a5f72d9bab21"/>
    <xsd:import namespace="813be28c-bae0-4d17-9963-5cd5ce0a48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cae7f-2e55-4dfe-affb-a5f72d9bab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3be28c-bae0-4d17-9963-5cd5ce0a48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21753F-9213-4E08-8ED6-20270561CDF0}">
  <ds:schemaRefs>
    <ds:schemaRef ds:uri="http://schemas.openxmlformats.org/package/2006/metadata/core-properties"/>
    <ds:schemaRef ds:uri="http://schemas.microsoft.com/office/2006/documentManagement/types"/>
    <ds:schemaRef ds:uri="426cae7f-2e55-4dfe-affb-a5f72d9bab2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813be28c-bae0-4d17-9963-5cd5ce0a48a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16F04BE-0EED-4897-B2E1-DB13D296D8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1BE5F0-FC98-4B6E-9116-11F6F76F9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cae7f-2e55-4dfe-affb-a5f72d9bab21"/>
    <ds:schemaRef ds:uri="813be28c-bae0-4d17-9963-5cd5ce0a48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Jaro</Template>
  <TotalTime>264</TotalTime>
  <Words>278</Words>
  <Application>Microsoft Office PowerPoint</Application>
  <PresentationFormat>Předvádění na obrazovce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Algerian</vt:lpstr>
      <vt:lpstr>Andalus</vt:lpstr>
      <vt:lpstr>Arial</vt:lpstr>
      <vt:lpstr>Courier New</vt:lpstr>
      <vt:lpstr>Trebuchet MS</vt:lpstr>
      <vt:lpstr>Verdana</vt:lpstr>
      <vt:lpstr>Wingdings 2</vt:lpstr>
      <vt:lpstr>Spring</vt:lpstr>
      <vt:lpstr>synonyma = slova souznačná</vt:lpstr>
      <vt:lpstr>Ke slovům napiš synonyma:</vt:lpstr>
      <vt:lpstr>Prezentace aplikace PowerPoint</vt:lpstr>
      <vt:lpstr>Vyškrtni slovo, které nepatří do synonymické řady:</vt:lpstr>
      <vt:lpstr> SYNONYMA</vt:lpstr>
      <vt:lpstr>K přejatým slovům přiřaď jejich české ekvivalenty:</vt:lpstr>
      <vt:lpstr>Nahraď synonymem zvýrazněnou část slova: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SYNONYMA</dc:title>
  <dc:creator>adm</dc:creator>
  <cp:lastModifiedBy>Eva Škvrnová</cp:lastModifiedBy>
  <cp:revision>40</cp:revision>
  <dcterms:created xsi:type="dcterms:W3CDTF">2012-09-25T18:34:26Z</dcterms:created>
  <dcterms:modified xsi:type="dcterms:W3CDTF">2021-01-25T09:24:20Z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0x010100B901AF39A466D143BE2038FA5F1FC19D</vt:lpwstr>
  </property>
</Properties>
</file>