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</p:sldMasterIdLst>
  <p:sldIdLst>
    <p:sldId id="257" r:id="rId5"/>
    <p:sldId id="263" r:id="rId6"/>
    <p:sldId id="264" r:id="rId7"/>
    <p:sldId id="262" r:id="rId8"/>
    <p:sldId id="261" r:id="rId9"/>
    <p:sldId id="265" r:id="rId10"/>
    <p:sldId id="259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2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va Škvrnová" userId="6a1b9c6e-d8da-4041-8c24-85e29c572b06" providerId="ADAL" clId="{3D8D84BB-D821-4B37-9B0F-2EA72FFD42E1}"/>
    <pc:docChg chg="undo custSel modSld">
      <pc:chgData name="Eva Škvrnová" userId="6a1b9c6e-d8da-4041-8c24-85e29c572b06" providerId="ADAL" clId="{3D8D84BB-D821-4B37-9B0F-2EA72FFD42E1}" dt="2021-01-25T09:23:50.038" v="60" actId="20577"/>
      <pc:docMkLst>
        <pc:docMk/>
      </pc:docMkLst>
      <pc:sldChg chg="delSp modSp delAnim modAnim">
        <pc:chgData name="Eva Škvrnová" userId="6a1b9c6e-d8da-4041-8c24-85e29c572b06" providerId="ADAL" clId="{3D8D84BB-D821-4B37-9B0F-2EA72FFD42E1}" dt="2021-01-25T09:23:50.038" v="60" actId="20577"/>
        <pc:sldMkLst>
          <pc:docMk/>
          <pc:sldMk cId="3551506857" sldId="259"/>
        </pc:sldMkLst>
        <pc:spChg chg="mod">
          <ac:chgData name="Eva Škvrnová" userId="6a1b9c6e-d8da-4041-8c24-85e29c572b06" providerId="ADAL" clId="{3D8D84BB-D821-4B37-9B0F-2EA72FFD42E1}" dt="2021-01-25T09:23:50.038" v="60" actId="20577"/>
          <ac:spMkLst>
            <pc:docMk/>
            <pc:sldMk cId="3551506857" sldId="259"/>
            <ac:spMk id="12" creationId="{00000000-0000-0000-0000-000000000000}"/>
          </ac:spMkLst>
        </pc:spChg>
        <pc:spChg chg="del mod">
          <ac:chgData name="Eva Škvrnová" userId="6a1b9c6e-d8da-4041-8c24-85e29c572b06" providerId="ADAL" clId="{3D8D84BB-D821-4B37-9B0F-2EA72FFD42E1}" dt="2021-01-25T07:24:02.451" v="35"/>
          <ac:spMkLst>
            <pc:docMk/>
            <pc:sldMk cId="3551506857" sldId="259"/>
            <ac:spMk id="14" creationId="{00000000-0000-0000-0000-000000000000}"/>
          </ac:spMkLst>
        </pc:spChg>
        <pc:spChg chg="del mod">
          <ac:chgData name="Eva Škvrnová" userId="6a1b9c6e-d8da-4041-8c24-85e29c572b06" providerId="ADAL" clId="{3D8D84BB-D821-4B37-9B0F-2EA72FFD42E1}" dt="2021-01-25T07:24:02.447" v="33" actId="478"/>
          <ac:spMkLst>
            <pc:docMk/>
            <pc:sldMk cId="3551506857" sldId="259"/>
            <ac:spMk id="18" creationId="{00000000-0000-0000-0000-000000000000}"/>
          </ac:spMkLst>
        </pc:spChg>
      </pc:sldChg>
      <pc:sldChg chg="modSp">
        <pc:chgData name="Eva Škvrnová" userId="6a1b9c6e-d8da-4041-8c24-85e29c572b06" providerId="ADAL" clId="{3D8D84BB-D821-4B37-9B0F-2EA72FFD42E1}" dt="2021-01-25T09:17:11.592" v="53" actId="14100"/>
        <pc:sldMkLst>
          <pc:docMk/>
          <pc:sldMk cId="338529684" sldId="262"/>
        </pc:sldMkLst>
        <pc:spChg chg="mod">
          <ac:chgData name="Eva Škvrnová" userId="6a1b9c6e-d8da-4041-8c24-85e29c572b06" providerId="ADAL" clId="{3D8D84BB-D821-4B37-9B0F-2EA72FFD42E1}" dt="2021-01-25T09:17:11.592" v="53" actId="14100"/>
          <ac:spMkLst>
            <pc:docMk/>
            <pc:sldMk cId="338529684" sldId="262"/>
            <ac:spMk id="4" creationId="{00000000-0000-0000-0000-000000000000}"/>
          </ac:spMkLst>
        </pc:spChg>
        <pc:picChg chg="mod">
          <ac:chgData name="Eva Škvrnová" userId="6a1b9c6e-d8da-4041-8c24-85e29c572b06" providerId="ADAL" clId="{3D8D84BB-D821-4B37-9B0F-2EA72FFD42E1}" dt="2021-01-25T09:16:59.041" v="51" actId="1076"/>
          <ac:picMkLst>
            <pc:docMk/>
            <pc:sldMk cId="338529684" sldId="262"/>
            <ac:picMk id="1026" creationId="{00000000-0000-0000-0000-000000000000}"/>
          </ac:picMkLst>
        </pc:picChg>
        <pc:picChg chg="mod">
          <ac:chgData name="Eva Škvrnová" userId="6a1b9c6e-d8da-4041-8c24-85e29c572b06" providerId="ADAL" clId="{3D8D84BB-D821-4B37-9B0F-2EA72FFD42E1}" dt="2021-01-25T09:16:54.972" v="50" actId="1076"/>
          <ac:picMkLst>
            <pc:docMk/>
            <pc:sldMk cId="338529684" sldId="262"/>
            <ac:picMk id="1027" creationId="{00000000-0000-0000-0000-000000000000}"/>
          </ac:picMkLst>
        </pc:picChg>
        <pc:picChg chg="mod">
          <ac:chgData name="Eva Škvrnová" userId="6a1b9c6e-d8da-4041-8c24-85e29c572b06" providerId="ADAL" clId="{3D8D84BB-D821-4B37-9B0F-2EA72FFD42E1}" dt="2021-01-25T09:16:50.565" v="49" actId="1076"/>
          <ac:picMkLst>
            <pc:docMk/>
            <pc:sldMk cId="338529684" sldId="262"/>
            <ac:picMk id="1028" creationId="{00000000-0000-0000-0000-000000000000}"/>
          </ac:picMkLst>
        </pc:picChg>
        <pc:picChg chg="mod">
          <ac:chgData name="Eva Škvrnová" userId="6a1b9c6e-d8da-4041-8c24-85e29c572b06" providerId="ADAL" clId="{3D8D84BB-D821-4B37-9B0F-2EA72FFD42E1}" dt="2021-01-25T09:16:45.247" v="48" actId="1076"/>
          <ac:picMkLst>
            <pc:docMk/>
            <pc:sldMk cId="338529684" sldId="262"/>
            <ac:picMk id="102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Kliknutím na ikonu přidáte obrázek.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EE33722-F70B-4F84-B8B2-FB655E65305A}" type="datetimeFigureOut">
              <a:rPr lang="cs-CZ" smtClean="0"/>
              <a:t>25.01.2021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B7C1221-E0AF-4214-8CC2-7BF1AC4163B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755576" y="1628801"/>
            <a:ext cx="7920880" cy="5229200"/>
          </a:xfrm>
        </p:spPr>
        <p:txBody>
          <a:bodyPr>
            <a:normAutofit fontScale="32500" lnSpcReduction="20000"/>
          </a:bodyPr>
          <a:lstStyle/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r>
              <a:rPr lang="cs-CZ" sz="8600" dirty="0"/>
              <a:t>slova se stejným nebo podobným   významem, </a:t>
            </a:r>
            <a:r>
              <a:rPr lang="cs-CZ" sz="8600" dirty="0">
                <a:latin typeface="Andalus" pitchFamily="18" charset="-78"/>
                <a:cs typeface="Andalus" pitchFamily="18" charset="-78"/>
              </a:rPr>
              <a:t>např</a:t>
            </a:r>
            <a:r>
              <a:rPr lang="cs-CZ" sz="8600" dirty="0"/>
              <a:t>. </a:t>
            </a:r>
            <a:r>
              <a:rPr lang="cs-CZ" sz="8600" i="1" dirty="0">
                <a:latin typeface="Andalus" pitchFamily="18" charset="-78"/>
                <a:cs typeface="Andalus" pitchFamily="18" charset="-78"/>
              </a:rPr>
              <a:t>hudba - muzika, chlapec – kluk</a:t>
            </a:r>
          </a:p>
          <a:p>
            <a:endParaRPr lang="cs-CZ" sz="8600" i="1" dirty="0"/>
          </a:p>
          <a:p>
            <a:r>
              <a:rPr lang="cs-CZ" sz="8600" dirty="0"/>
              <a:t>některá synonyma mohou mít citové zabarvení:</a:t>
            </a:r>
          </a:p>
          <a:p>
            <a:pPr lvl="2">
              <a:buFontTx/>
              <a:buChar char="-"/>
            </a:pPr>
            <a:r>
              <a:rPr lang="cs-CZ" sz="8200" dirty="0"/>
              <a:t>lichotivé </a:t>
            </a:r>
            <a:r>
              <a:rPr lang="cs-CZ" sz="8200" dirty="0">
                <a:latin typeface="Andalus" pitchFamily="18" charset="-78"/>
                <a:cs typeface="Andalus" pitchFamily="18" charset="-78"/>
              </a:rPr>
              <a:t>(pes – pejsánek)</a:t>
            </a:r>
          </a:p>
          <a:p>
            <a:pPr lvl="2">
              <a:buFontTx/>
              <a:buChar char="-"/>
            </a:pPr>
            <a:r>
              <a:rPr lang="cs-CZ" sz="8200" dirty="0"/>
              <a:t>hanlivé </a:t>
            </a:r>
            <a:r>
              <a:rPr lang="cs-CZ" sz="8200" dirty="0">
                <a:latin typeface="Andalus" pitchFamily="18" charset="-78"/>
                <a:cs typeface="Andalus" pitchFamily="18" charset="-78"/>
              </a:rPr>
              <a:t>(dům – barabizna)</a:t>
            </a:r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sz="3200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467544" y="332656"/>
            <a:ext cx="7920880" cy="1143000"/>
          </a:xfrm>
        </p:spPr>
        <p:txBody>
          <a:bodyPr/>
          <a:lstStyle/>
          <a:p>
            <a:r>
              <a:rPr lang="cs-CZ" sz="4400" b="1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synonyma</a:t>
            </a:r>
            <a:r>
              <a:rPr lang="cs-CZ" sz="4000" dirty="0">
                <a:latin typeface="Algerian" pitchFamily="82" charset="0"/>
              </a:rPr>
              <a:t> </a:t>
            </a:r>
            <a:r>
              <a:rPr lang="cs-CZ" sz="4000" dirty="0">
                <a:solidFill>
                  <a:schemeClr val="accent4">
                    <a:lumMod val="75000"/>
                  </a:schemeClr>
                </a:solidFill>
                <a:latin typeface="Algerian" pitchFamily="82" charset="0"/>
              </a:rPr>
              <a:t>= </a:t>
            </a:r>
            <a:r>
              <a:rPr lang="cs-CZ" sz="4000" dirty="0">
                <a:solidFill>
                  <a:schemeClr val="accent4">
                    <a:lumMod val="75000"/>
                  </a:schemeClr>
                </a:solidFill>
                <a:latin typeface="+mn-lt"/>
              </a:rPr>
              <a:t>slova souznačná</a:t>
            </a:r>
          </a:p>
        </p:txBody>
      </p:sp>
    </p:spTree>
    <p:extLst>
      <p:ext uri="{BB962C8B-B14F-4D97-AF65-F5344CB8AC3E}">
        <p14:creationId xmlns:p14="http://schemas.microsoft.com/office/powerpoint/2010/main" val="3096302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675724"/>
            <a:ext cx="7520963" cy="924475"/>
          </a:xfrm>
        </p:spPr>
        <p:txBody>
          <a:bodyPr/>
          <a:lstStyle/>
          <a:p>
            <a:r>
              <a:rPr lang="cs-CZ" b="1" dirty="0">
                <a:solidFill>
                  <a:schemeClr val="accent4">
                    <a:lumMod val="75000"/>
                  </a:schemeClr>
                </a:solidFill>
              </a:rPr>
              <a:t>Ke slovům napiš synonyma: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71600" y="1988840"/>
            <a:ext cx="3471277" cy="4051301"/>
          </a:xfrm>
        </p:spPr>
        <p:txBody>
          <a:bodyPr>
            <a:normAutofit/>
          </a:bodyPr>
          <a:lstStyle/>
          <a:p>
            <a:r>
              <a:rPr lang="cs-CZ" sz="3200" dirty="0"/>
              <a:t> utíkat</a:t>
            </a:r>
          </a:p>
          <a:p>
            <a:r>
              <a:rPr lang="cs-CZ" sz="3200" dirty="0"/>
              <a:t> práce</a:t>
            </a:r>
          </a:p>
          <a:p>
            <a:r>
              <a:rPr lang="cs-CZ" sz="3200" dirty="0"/>
              <a:t> vítr</a:t>
            </a:r>
          </a:p>
          <a:p>
            <a:r>
              <a:rPr lang="cs-CZ" sz="3200" dirty="0"/>
              <a:t> kouř</a:t>
            </a:r>
          </a:p>
          <a:p>
            <a:r>
              <a:rPr lang="cs-CZ" sz="3200" dirty="0"/>
              <a:t> levný</a:t>
            </a:r>
          </a:p>
          <a:p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700808"/>
            <a:ext cx="3325226" cy="4051302"/>
          </a:xfrm>
        </p:spPr>
        <p:txBody>
          <a:bodyPr>
            <a:normAutofit/>
          </a:bodyPr>
          <a:lstStyle/>
          <a:p>
            <a:r>
              <a:rPr lang="cs-CZ" sz="3200" dirty="0"/>
              <a:t> hezký</a:t>
            </a:r>
          </a:p>
          <a:p>
            <a:r>
              <a:rPr lang="cs-CZ" sz="3200" dirty="0"/>
              <a:t> volat</a:t>
            </a:r>
          </a:p>
          <a:p>
            <a:r>
              <a:rPr lang="cs-CZ" sz="3200" dirty="0"/>
              <a:t> cesta</a:t>
            </a:r>
          </a:p>
          <a:p>
            <a:r>
              <a:rPr lang="cs-CZ" sz="3200" dirty="0"/>
              <a:t> statečný</a:t>
            </a:r>
          </a:p>
          <a:p>
            <a:r>
              <a:rPr lang="cs-CZ" sz="3200" dirty="0"/>
              <a:t> dívat se</a:t>
            </a:r>
          </a:p>
        </p:txBody>
      </p:sp>
    </p:spTree>
    <p:extLst>
      <p:ext uri="{BB962C8B-B14F-4D97-AF65-F5344CB8AC3E}">
        <p14:creationId xmlns:p14="http://schemas.microsoft.com/office/powerpoint/2010/main" val="31475653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8064896" cy="6334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r>
              <a:rPr lang="cs-CZ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existují tzv. </a:t>
            </a:r>
            <a:r>
              <a:rPr lang="cs-CZ" sz="2800" i="1" dirty="0">
                <a:solidFill>
                  <a:srgbClr val="FF0000"/>
                </a:solidFill>
              </a:rPr>
              <a:t>synonymické řady </a:t>
            </a:r>
            <a:r>
              <a:rPr lang="cs-CZ" sz="2800" dirty="0">
                <a:solidFill>
                  <a:prstClr val="black">
                    <a:lumMod val="75000"/>
                    <a:lumOff val="25000"/>
                  </a:prstClr>
                </a:solidFill>
              </a:rPr>
              <a:t>– </a:t>
            </a:r>
            <a:r>
              <a:rPr lang="cs-CZ" sz="32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statečný, chrabrý, udatný, odvážný, smělý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endParaRPr lang="cs-CZ" sz="28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cs-CZ" sz="3200" b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Zkus napsat co nejdelší synonymickou řadu: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r>
              <a:rPr lang="cs-CZ" sz="2800" i="1" dirty="0">
                <a:solidFill>
                  <a:srgbClr val="FF0000"/>
                </a:solidFill>
              </a:rPr>
              <a:t>běžný</a:t>
            </a: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např. prostý, všední, častý, normální, obyčejný, obvyklý, rozšířený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endParaRPr lang="cs-CZ" sz="2800" i="1" dirty="0">
              <a:solidFill>
                <a:prstClr val="black">
                  <a:lumMod val="75000"/>
                  <a:lumOff val="25000"/>
                </a:prstClr>
              </a:solidFill>
              <a:latin typeface="Andalus" pitchFamily="18" charset="-78"/>
              <a:cs typeface="Andalus" pitchFamily="18" charset="-78"/>
            </a:endParaRP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r>
              <a:rPr lang="cs-CZ" sz="2800" i="1" dirty="0">
                <a:solidFill>
                  <a:srgbClr val="FF0000"/>
                </a:solidFill>
              </a:rPr>
              <a:t>běžet</a:t>
            </a: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 </a:t>
            </a: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</a:pP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např. utíkat, pelášit, uhánět, letět, jít</a:t>
            </a:r>
          </a:p>
          <a:p>
            <a:pPr marL="342900" lvl="0" indent="-342900" defTabSz="457200">
              <a:spcBef>
                <a:spcPct val="20000"/>
              </a:spcBef>
              <a:spcAft>
                <a:spcPts val="600"/>
              </a:spcAft>
              <a:buClr>
                <a:prstClr val="black">
                  <a:lumMod val="75000"/>
                  <a:lumOff val="25000"/>
                </a:prstClr>
              </a:buClr>
              <a:buFont typeface="Wingdings 2" charset="2"/>
              <a:buChar char=""/>
            </a:pPr>
            <a:endParaRPr lang="cs-CZ" sz="28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07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accent4">
                    <a:lumMod val="75000"/>
                  </a:schemeClr>
                </a:solidFill>
              </a:rPr>
              <a:t>Vyškrtni slovo, které nepatří do synonymické řady: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09442" y="1807361"/>
            <a:ext cx="7378981" cy="4051437"/>
          </a:xfrm>
        </p:spPr>
        <p:txBody>
          <a:bodyPr>
            <a:normAutofit/>
          </a:bodyPr>
          <a:lstStyle/>
          <a:p>
            <a:r>
              <a:rPr lang="cs-CZ" sz="2800" dirty="0"/>
              <a:t>pěkný – milý – půvabný – vzhledný</a:t>
            </a:r>
          </a:p>
          <a:p>
            <a:r>
              <a:rPr lang="cs-CZ" sz="2800" dirty="0"/>
              <a:t>křičet – ječet – vískat – vřískat</a:t>
            </a:r>
          </a:p>
          <a:p>
            <a:r>
              <a:rPr lang="cs-CZ" sz="2800" dirty="0"/>
              <a:t>dům – stavení – staveniště – sídlo </a:t>
            </a:r>
          </a:p>
          <a:p>
            <a:r>
              <a:rPr lang="cs-CZ" sz="2800" dirty="0"/>
              <a:t>bída – blahobyt -  nouze – chudoba</a:t>
            </a:r>
          </a:p>
          <a:p>
            <a:r>
              <a:rPr lang="cs-CZ" sz="2800" dirty="0"/>
              <a:t>bázlivý - statečný – chrabrý - srdnatý</a:t>
            </a:r>
          </a:p>
        </p:txBody>
      </p:sp>
      <p:sp>
        <p:nvSpPr>
          <p:cNvPr id="4" name="Obdélník 3"/>
          <p:cNvSpPr/>
          <p:nvPr/>
        </p:nvSpPr>
        <p:spPr>
          <a:xfrm>
            <a:off x="8028384" y="6160572"/>
            <a:ext cx="908217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hrozný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4260" y="3075112"/>
            <a:ext cx="117524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8351" y="3744838"/>
            <a:ext cx="198799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4884" y="4221088"/>
            <a:ext cx="1639376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4869160"/>
            <a:ext cx="1273244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529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123080" cy="924475"/>
          </a:xfrm>
        </p:spPr>
        <p:txBody>
          <a:bodyPr/>
          <a:lstStyle/>
          <a:p>
            <a:r>
              <a:rPr lang="cs-CZ" sz="5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cs-CZ" sz="5400" b="1" dirty="0">
                <a:solidFill>
                  <a:schemeClr val="accent4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SYNONYMA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552" y="980728"/>
            <a:ext cx="3471277" cy="3440163"/>
          </a:xfrm>
        </p:spPr>
        <p:txBody>
          <a:bodyPr>
            <a:normAutofit/>
          </a:bodyPr>
          <a:lstStyle/>
          <a:p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úplná</a:t>
            </a: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cs-CZ" sz="2400" dirty="0"/>
              <a:t>	</a:t>
            </a:r>
          </a:p>
          <a:p>
            <a:endParaRPr lang="cs-CZ" sz="2400" dirty="0"/>
          </a:p>
          <a:p>
            <a:r>
              <a:rPr lang="cs-CZ" sz="2400" b="1" dirty="0">
                <a:solidFill>
                  <a:schemeClr val="accent4">
                    <a:lumMod val="75000"/>
                  </a:schemeClr>
                </a:solidFill>
              </a:rPr>
              <a:t>částečná</a:t>
            </a:r>
            <a:r>
              <a:rPr lang="cs-CZ" sz="2400" dirty="0"/>
              <a:t>	</a:t>
            </a:r>
            <a:endParaRPr lang="cs-CZ" sz="2600" i="1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203848" y="1556792"/>
            <a:ext cx="5472608" cy="6006868"/>
          </a:xfrm>
        </p:spPr>
        <p:txBody>
          <a:bodyPr>
            <a:normAutofit/>
          </a:bodyPr>
          <a:lstStyle/>
          <a:p>
            <a:pPr lvl="0">
              <a:buClr>
                <a:prstClr val="black">
                  <a:lumMod val="75000"/>
                  <a:lumOff val="25000"/>
                </a:prstClr>
              </a:buClr>
              <a:buFontTx/>
              <a:buChar char="-"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mají stejný význam	</a:t>
            </a:r>
          </a:p>
          <a:p>
            <a:pPr lvl="0">
              <a:buClr>
                <a:prstClr val="black">
                  <a:lumMod val="75000"/>
                  <a:lumOff val="25000"/>
                </a:prstClr>
              </a:buClr>
              <a:buFontTx/>
              <a:buChar char="-"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cizí x české slovo</a:t>
            </a:r>
          </a:p>
          <a:p>
            <a:pPr lvl="0">
              <a:buClr>
                <a:prstClr val="black">
                  <a:lumMod val="75000"/>
                  <a:lumOff val="25000"/>
                </a:prstClr>
              </a:buClr>
              <a:buFontTx/>
              <a:buChar char="-"/>
            </a:pP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gramatika x mluvnice,     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   elastický x pružný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cs-CZ" sz="25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- mají pouze podobný význam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- liší se významovým odstínem,  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nelze je ve všech případech 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   zaměnit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r>
              <a:rPr lang="cs-CZ" sz="2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- </a:t>
            </a:r>
            <a:r>
              <a:rPr lang="cs-CZ" sz="2800" i="1" dirty="0">
                <a:solidFill>
                  <a:prstClr val="black">
                    <a:lumMod val="75000"/>
                    <a:lumOff val="25000"/>
                  </a:prstClr>
                </a:solidFill>
                <a:latin typeface="Andalus" pitchFamily="18" charset="-78"/>
                <a:cs typeface="Andalus" pitchFamily="18" charset="-78"/>
              </a:rPr>
              <a:t>drahý x cenný, dobrý x chutný</a:t>
            </a: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cs-CZ" sz="25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marL="0" lvl="0" indent="0">
              <a:buClr>
                <a:prstClr val="black">
                  <a:lumMod val="75000"/>
                  <a:lumOff val="25000"/>
                </a:prstClr>
              </a:buClr>
              <a:buNone/>
            </a:pPr>
            <a:endParaRPr lang="cs-CZ" sz="2500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60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K přejatým slovům přiřaď jejich české ekvivalenty: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1"/>
          </p:nvPr>
        </p:nvSpPr>
        <p:spPr>
          <a:xfrm>
            <a:off x="1009442" y="1844824"/>
            <a:ext cx="3471277" cy="4016226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bariéra</a:t>
            </a:r>
          </a:p>
          <a:p>
            <a:r>
              <a:rPr lang="cs-CZ" sz="2800" dirty="0"/>
              <a:t>abonent</a:t>
            </a:r>
          </a:p>
          <a:p>
            <a:r>
              <a:rPr lang="cs-CZ" sz="2800" dirty="0"/>
              <a:t>geografie</a:t>
            </a:r>
          </a:p>
          <a:p>
            <a:r>
              <a:rPr lang="cs-CZ" sz="2800" dirty="0"/>
              <a:t>elastický</a:t>
            </a:r>
          </a:p>
          <a:p>
            <a:r>
              <a:rPr lang="cs-CZ" sz="2800" dirty="0"/>
              <a:t>gramatika</a:t>
            </a:r>
          </a:p>
          <a:p>
            <a:r>
              <a:rPr lang="cs-CZ" sz="2800" dirty="0"/>
              <a:t>plurál</a:t>
            </a:r>
            <a:endParaRPr lang="cs-CZ" sz="2400" dirty="0"/>
          </a:p>
          <a:p>
            <a:r>
              <a:rPr lang="cs-CZ" sz="2800" dirty="0"/>
              <a:t>verbum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5724128" y="1916832"/>
            <a:ext cx="2880320" cy="4248472"/>
          </a:xfrm>
        </p:spPr>
        <p:txBody>
          <a:bodyPr>
            <a:normAutofit lnSpcReduction="10000"/>
          </a:bodyPr>
          <a:lstStyle/>
          <a:p>
            <a:r>
              <a:rPr lang="cs-CZ" sz="2800" dirty="0"/>
              <a:t>pružný</a:t>
            </a:r>
          </a:p>
          <a:p>
            <a:r>
              <a:rPr lang="cs-CZ" sz="2800" dirty="0"/>
              <a:t>zeměpis</a:t>
            </a:r>
          </a:p>
          <a:p>
            <a:r>
              <a:rPr lang="cs-CZ" sz="2800" dirty="0"/>
              <a:t>množné číslo</a:t>
            </a:r>
          </a:p>
          <a:p>
            <a:r>
              <a:rPr lang="cs-CZ" sz="2800" dirty="0"/>
              <a:t>sloveso</a:t>
            </a:r>
          </a:p>
          <a:p>
            <a:r>
              <a:rPr lang="cs-CZ" sz="2800" dirty="0"/>
              <a:t>mluvnice</a:t>
            </a:r>
          </a:p>
          <a:p>
            <a:r>
              <a:rPr lang="cs-CZ" sz="2800" dirty="0"/>
              <a:t>překážka</a:t>
            </a:r>
          </a:p>
          <a:p>
            <a:r>
              <a:rPr lang="cs-CZ" sz="2800" dirty="0"/>
              <a:t>předplatitel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60802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0.29843 -0.39189 " pathEditMode="relative" ptsTypes="AA">
                                      <p:cBhvr>
                                        <p:cTn id="6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33333E-6 L -0.28941 -0.38981 " pathEditMode="relative" ptsTypes="AA">
                                      <p:cBhvr>
                                        <p:cTn id="1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3.33333E-6 L -0.28646 0.09283 " pathEditMode="relative" ptsTypes="AA">
                                      <p:cBhvr>
                                        <p:cTn id="14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11111E-6 2.22222E-6 L -0.26824 0.24445 " pathEditMode="relative" ptsTypes="AA">
                                      <p:cBhvr>
                                        <p:cTn id="1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6.2963E-6 L -0.25764 0.00186 " pathEditMode="relative" ptsTypes="AA">
                                      <p:cBhvr>
                                        <p:cTn id="22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2.59259E-6 L -0.33941 0.24236 " pathEditMode="relative" ptsTypes="AA">
                                      <p:cBhvr>
                                        <p:cTn id="26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-0.31354 0.24838 " pathEditMode="relative" ptsTypes="AA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395536" y="333375"/>
            <a:ext cx="8297748" cy="923925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accent4">
                    <a:lumMod val="75000"/>
                  </a:schemeClr>
                </a:solidFill>
              </a:rPr>
              <a:t>Nahraď synonymem zvýrazněnou část slova: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57412" y="1412776"/>
            <a:ext cx="82910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např. so</a:t>
            </a:r>
            <a:r>
              <a:rPr lang="cs-CZ" sz="2800" b="1" dirty="0"/>
              <a:t>bota</a:t>
            </a:r>
            <a:r>
              <a:rPr lang="cs-CZ" sz="2800" dirty="0"/>
              <a:t> – </a:t>
            </a:r>
            <a:r>
              <a:rPr lang="cs-CZ" sz="2800" dirty="0" err="1"/>
              <a:t>so</a:t>
            </a:r>
            <a:r>
              <a:rPr lang="cs-CZ" sz="2800" b="1" dirty="0" err="1">
                <a:solidFill>
                  <a:schemeClr val="accent4">
                    <a:lumMod val="75000"/>
                  </a:schemeClr>
                </a:solidFill>
              </a:rPr>
              <a:t>obuv</a:t>
            </a:r>
            <a:r>
              <a:rPr lang="cs-CZ" sz="2800" dirty="0"/>
              <a:t>       ob</a:t>
            </a:r>
            <a:r>
              <a:rPr lang="cs-CZ" sz="2800" b="1" dirty="0"/>
              <a:t>doba</a:t>
            </a:r>
            <a:r>
              <a:rPr lang="cs-CZ" sz="2800" dirty="0"/>
              <a:t> - ob</a:t>
            </a:r>
            <a:r>
              <a:rPr lang="cs-CZ" sz="2800" b="1" dirty="0">
                <a:solidFill>
                  <a:schemeClr val="accent4">
                    <a:lumMod val="75000"/>
                  </a:schemeClr>
                </a:solidFill>
              </a:rPr>
              <a:t>čas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530785" y="2035963"/>
            <a:ext cx="1165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tch</a:t>
            </a:r>
            <a:r>
              <a:rPr lang="cs-CZ" sz="2800" b="1" dirty="0"/>
              <a:t>oř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4400096" y="2061390"/>
            <a:ext cx="18870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/>
              <a:t>psaní</a:t>
            </a:r>
            <a:r>
              <a:rPr lang="cs-CZ" sz="2800" dirty="0"/>
              <a:t>čka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2154728" y="2049599"/>
            <a:ext cx="12058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err="1"/>
              <a:t>tch</a:t>
            </a:r>
            <a:r>
              <a:rPr lang="cs-CZ" sz="2800" b="1" dirty="0" err="1"/>
              <a:t>kůň</a:t>
            </a:r>
            <a:endParaRPr lang="cs-CZ" sz="2800" b="1" dirty="0"/>
          </a:p>
        </p:txBody>
      </p:sp>
      <p:sp>
        <p:nvSpPr>
          <p:cNvPr id="9" name="TextovéPole 8"/>
          <p:cNvSpPr txBox="1"/>
          <p:nvPr/>
        </p:nvSpPr>
        <p:spPr>
          <a:xfrm>
            <a:off x="6648842" y="2061390"/>
            <a:ext cx="16382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err="1"/>
              <a:t>dopisy</a:t>
            </a:r>
            <a:r>
              <a:rPr lang="cs-CZ" sz="2800" dirty="0" err="1"/>
              <a:t>čka</a:t>
            </a:r>
            <a:endParaRPr lang="cs-CZ" sz="2800" dirty="0"/>
          </a:p>
        </p:txBody>
      </p:sp>
      <p:sp>
        <p:nvSpPr>
          <p:cNvPr id="13" name="Nadpis 1"/>
          <p:cNvSpPr txBox="1">
            <a:spLocks/>
          </p:cNvSpPr>
          <p:nvPr/>
        </p:nvSpPr>
        <p:spPr>
          <a:xfrm>
            <a:off x="457412" y="3068960"/>
            <a:ext cx="8235872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Trebuchet M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s-CZ" sz="3600" dirty="0">
                <a:solidFill>
                  <a:schemeClr val="accent4">
                    <a:lumMod val="75000"/>
                  </a:schemeClr>
                </a:solidFill>
              </a:rPr>
              <a:t>Rozlušti upravené názvy Christiana </a:t>
            </a:r>
            <a:r>
              <a:rPr lang="cs-CZ" sz="3600" dirty="0" err="1">
                <a:solidFill>
                  <a:schemeClr val="accent4">
                    <a:lumMod val="75000"/>
                  </a:schemeClr>
                </a:solidFill>
              </a:rPr>
              <a:t>Morgensterna</a:t>
            </a:r>
            <a:r>
              <a:rPr lang="cs-CZ" sz="3600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855465" y="4437112"/>
            <a:ext cx="767697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err="1"/>
              <a:t>tygrhart</a:t>
            </a:r>
            <a:r>
              <a:rPr lang="cs-CZ" sz="2800" dirty="0"/>
              <a:t>  =</a:t>
            </a:r>
            <a:r>
              <a:rPr lang="cs-CZ" sz="2800" dirty="0" err="1"/>
              <a:t>levhard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err="1"/>
              <a:t>žrahlt</a:t>
            </a:r>
            <a:r>
              <a:rPr lang="cs-CZ" sz="2800" dirty="0"/>
              <a:t>			</a:t>
            </a:r>
            <a:r>
              <a:rPr lang="cs-CZ" sz="2800" dirty="0" err="1"/>
              <a:t>vidamýžď</a:t>
            </a:r>
            <a:endParaRPr lang="cs-CZ" sz="2800" dirty="0"/>
          </a:p>
          <a:p>
            <a:endParaRPr lang="cs-CZ" sz="2800" dirty="0"/>
          </a:p>
          <a:p>
            <a:r>
              <a:rPr lang="cs-CZ" sz="2800" dirty="0" err="1"/>
              <a:t>mokrk</a:t>
            </a:r>
            <a:r>
              <a:rPr lang="cs-CZ" sz="2800" dirty="0"/>
              <a:t>			</a:t>
            </a:r>
            <a:r>
              <a:rPr lang="cs-CZ" sz="2800" dirty="0" err="1"/>
              <a:t>plazoret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1696489" y="5317564"/>
            <a:ext cx="16868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žralok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1945567" y="6168898"/>
            <a:ext cx="16241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motýl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6161030" y="5298886"/>
            <a:ext cx="21275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hlemýžď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836838" y="6168898"/>
            <a:ext cx="2451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/>
              <a:t>= ptakopysk</a:t>
            </a:r>
          </a:p>
        </p:txBody>
      </p:sp>
    </p:spTree>
    <p:extLst>
      <p:ext uri="{BB962C8B-B14F-4D97-AF65-F5344CB8AC3E}">
        <p14:creationId xmlns:p14="http://schemas.microsoft.com/office/powerpoint/2010/main" val="3551506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5" grpId="0"/>
      <p:bldP spid="17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01AF39A466D143BE2038FA5F1FC19D" ma:contentTypeVersion="10" ma:contentTypeDescription="Vytvoří nový dokument" ma:contentTypeScope="" ma:versionID="aa681d975e877541d30111767b289b6e">
  <xsd:schema xmlns:xsd="http://www.w3.org/2001/XMLSchema" xmlns:xs="http://www.w3.org/2001/XMLSchema" xmlns:p="http://schemas.microsoft.com/office/2006/metadata/properties" xmlns:ns3="426cae7f-2e55-4dfe-affb-a5f72d9bab21" xmlns:ns4="813be28c-bae0-4d17-9963-5cd5ce0a48aa" targetNamespace="http://schemas.microsoft.com/office/2006/metadata/properties" ma:root="true" ma:fieldsID="60552009afee6f3b28844672edaf2bc1" ns3:_="" ns4:_="">
    <xsd:import namespace="426cae7f-2e55-4dfe-affb-a5f72d9bab21"/>
    <xsd:import namespace="813be28c-bae0-4d17-9963-5cd5ce0a48a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26cae7f-2e55-4dfe-affb-a5f72d9bab2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3be28c-bae0-4d17-9963-5cd5ce0a48aa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B21753F-9213-4E08-8ED6-20270561CDF0}">
  <ds:schemaRefs>
    <ds:schemaRef ds:uri="http://schemas.openxmlformats.org/package/2006/metadata/core-properties"/>
    <ds:schemaRef ds:uri="http://schemas.microsoft.com/office/2006/documentManagement/types"/>
    <ds:schemaRef ds:uri="426cae7f-2e55-4dfe-affb-a5f72d9bab21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813be28c-bae0-4d17-9963-5cd5ce0a48a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716F04BE-0EED-4897-B2E1-DB13D296D8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1BE5F0-FC98-4B6E-9116-11F6F76F9D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26cae7f-2e55-4dfe-affb-a5f72d9bab21"/>
    <ds:schemaRef ds:uri="813be28c-bae0-4d17-9963-5cd5ce0a48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Jaro</Template>
  <TotalTime>264</TotalTime>
  <Words>278</Words>
  <Application>Microsoft Office PowerPoint</Application>
  <PresentationFormat>Předvádění na obrazovce (4:3)</PresentationFormat>
  <Paragraphs>94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5" baseType="lpstr">
      <vt:lpstr>Algerian</vt:lpstr>
      <vt:lpstr>Andalus</vt:lpstr>
      <vt:lpstr>Arial</vt:lpstr>
      <vt:lpstr>Courier New</vt:lpstr>
      <vt:lpstr>Trebuchet MS</vt:lpstr>
      <vt:lpstr>Verdana</vt:lpstr>
      <vt:lpstr>Wingdings 2</vt:lpstr>
      <vt:lpstr>Spring</vt:lpstr>
      <vt:lpstr>synonyma = slova souznačná</vt:lpstr>
      <vt:lpstr>Ke slovům napiš synonyma:</vt:lpstr>
      <vt:lpstr>Prezentace aplikace PowerPoint</vt:lpstr>
      <vt:lpstr>Vyškrtni slovo, které nepatří do synonymické řady:</vt:lpstr>
      <vt:lpstr> SYNONYMA</vt:lpstr>
      <vt:lpstr>K přejatým slovům přiřaď jejich české ekvivalenty:</vt:lpstr>
      <vt:lpstr>Nahraď synonymem zvýrazněnou část slova: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SYNONYMA</dc:title>
  <dc:creator>adm</dc:creator>
  <cp:lastModifiedBy>Eva Škvrnová</cp:lastModifiedBy>
  <cp:revision>40</cp:revision>
  <dcterms:created xsi:type="dcterms:W3CDTF">2012-09-25T18:34:26Z</dcterms:created>
  <dcterms:modified xsi:type="dcterms:W3CDTF">2021-01-25T09:24:20Z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0x010100B901AF39A466D143BE2038FA5F1FC19D</vt:lpwstr>
  </property>
</Properties>
</file>