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2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76D4995-7EB5-4A7E-B8DA-5618E7D8E4C3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317E2E-0D85-4604-AD1E-3BF9D99ADEBD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Homonyma = slova souzvučná</a:t>
            </a:r>
          </a:p>
        </p:txBody>
      </p:sp>
      <p:sp>
        <p:nvSpPr>
          <p:cNvPr id="3" name="Podnadpi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cs-CZ" dirty="0"/>
              <a:t>slova mají stejnou psanou podobu, ale zcela odlišný význam</a:t>
            </a:r>
          </a:p>
          <a:p>
            <a:pPr marL="457200" indent="-457200">
              <a:buFontTx/>
              <a:buChar char="-"/>
            </a:pPr>
            <a:r>
              <a:rPr lang="cs-CZ" dirty="0"/>
              <a:t>kolej 	- </a:t>
            </a:r>
            <a:r>
              <a:rPr lang="cs-CZ" i="1" dirty="0"/>
              <a:t>na železnici</a:t>
            </a:r>
          </a:p>
          <a:p>
            <a:pPr marL="0" indent="0">
              <a:buNone/>
            </a:pPr>
            <a:r>
              <a:rPr lang="cs-CZ" dirty="0"/>
              <a:t>		- </a:t>
            </a:r>
            <a:r>
              <a:rPr lang="cs-CZ" i="1" dirty="0"/>
              <a:t>vysokoškolské ubytování</a:t>
            </a:r>
          </a:p>
          <a:p>
            <a:pPr>
              <a:buFontTx/>
              <a:buChar char="-"/>
            </a:pPr>
            <a:r>
              <a:rPr lang="cs-CZ" dirty="0"/>
              <a:t>na rozdíl od mnohoznačných slov mezi nimi není žádná souvislost</a:t>
            </a:r>
          </a:p>
          <a:p>
            <a:pPr>
              <a:buFontTx/>
              <a:buChar char="-"/>
            </a:pPr>
            <a:r>
              <a:rPr lang="cs-CZ" dirty="0"/>
              <a:t>vznikají buď přejímáním z cizích jazyků (</a:t>
            </a:r>
            <a:r>
              <a:rPr lang="cs-CZ" i="1" dirty="0"/>
              <a:t>kolej</a:t>
            </a:r>
            <a:r>
              <a:rPr lang="cs-CZ" dirty="0"/>
              <a:t>) nebo náhodně (</a:t>
            </a:r>
            <a:r>
              <a:rPr lang="cs-CZ" i="1" dirty="0"/>
              <a:t>vinice</a:t>
            </a:r>
            <a:r>
              <a:rPr lang="cs-CZ" dirty="0"/>
              <a:t>) </a:t>
            </a:r>
          </a:p>
          <a:p>
            <a:pPr marL="457200" indent="-4572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31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chemeClr val="accent3">
                    <a:lumMod val="50000"/>
                  </a:schemeClr>
                </a:solidFill>
              </a:rPr>
              <a:t>Uveď dva významy uvedených homonym: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4294967295"/>
          </p:nvPr>
        </p:nvSpPr>
        <p:spPr>
          <a:xfrm>
            <a:off x="395536" y="1412776"/>
            <a:ext cx="2160240" cy="4681538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5900" dirty="0"/>
              <a:t>půda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5900" dirty="0"/>
              <a:t>vinice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5900" dirty="0"/>
              <a:t>pád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5900" dirty="0"/>
              <a:t>raketa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5900" dirty="0"/>
              <a:t>pily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5900" dirty="0"/>
              <a:t>box		</a:t>
            </a:r>
          </a:p>
          <a:p>
            <a:pPr marL="0" indent="0">
              <a:lnSpc>
                <a:spcPct val="150000"/>
              </a:lnSpc>
              <a:buNone/>
            </a:pPr>
            <a:endParaRPr lang="cs-CZ" sz="30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2555776" y="1371600"/>
            <a:ext cx="6588224" cy="4681538"/>
          </a:xfrm>
        </p:spPr>
        <p:txBody>
          <a:bodyPr>
            <a:noAutofit/>
          </a:bodyPr>
          <a:lstStyle/>
          <a:p>
            <a:pPr marL="0" lvl="0" indent="0">
              <a:lnSpc>
                <a:spcPct val="150000"/>
              </a:lnSpc>
              <a:buClr>
                <a:srgbClr val="4F81BD"/>
              </a:buClr>
              <a:buNone/>
            </a:pPr>
            <a:r>
              <a:rPr lang="cs-CZ" sz="2800" dirty="0">
                <a:solidFill>
                  <a:prstClr val="black"/>
                </a:solidFill>
              </a:rPr>
              <a:t>zemina x prostor pod střechou budovy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>
                <a:solidFill>
                  <a:prstClr val="black"/>
                </a:solidFill>
              </a:rPr>
              <a:t>vinohrad x žena, která je něčím vinna </a:t>
            </a:r>
          </a:p>
          <a:p>
            <a:pPr marL="0" lvl="0" indent="0">
              <a:lnSpc>
                <a:spcPct val="150000"/>
              </a:lnSpc>
              <a:buClr>
                <a:srgbClr val="4F81BD"/>
              </a:buClr>
              <a:buNone/>
            </a:pPr>
            <a:r>
              <a:rPr lang="cs-CZ" sz="2800" dirty="0">
                <a:solidFill>
                  <a:prstClr val="black"/>
                </a:solidFill>
              </a:rPr>
              <a:t>pohyb k zemi x mluvnická kategorie</a:t>
            </a:r>
          </a:p>
          <a:p>
            <a:pPr marL="0" lvl="0" indent="0">
              <a:lnSpc>
                <a:spcPct val="150000"/>
              </a:lnSpc>
              <a:buClr>
                <a:srgbClr val="4F81BD"/>
              </a:buClr>
              <a:buNone/>
            </a:pPr>
            <a:r>
              <a:rPr lang="cs-CZ" sz="2800" dirty="0">
                <a:solidFill>
                  <a:prstClr val="black"/>
                </a:solidFill>
              </a:rPr>
              <a:t>pálka x raketa létající do kosmu</a:t>
            </a:r>
          </a:p>
          <a:p>
            <a:pPr marL="0" lvl="0" indent="0">
              <a:lnSpc>
                <a:spcPct val="150000"/>
              </a:lnSpc>
              <a:buClr>
                <a:srgbClr val="4F81BD"/>
              </a:buClr>
              <a:buNone/>
            </a:pPr>
            <a:r>
              <a:rPr lang="cs-CZ" sz="2800" dirty="0">
                <a:solidFill>
                  <a:prstClr val="black"/>
                </a:solidFill>
              </a:rPr>
              <a:t>nástroj k řezání x 3. os., č.mn slovesa pít</a:t>
            </a:r>
            <a:endParaRPr lang="cs-CZ" sz="2800" dirty="0"/>
          </a:p>
          <a:p>
            <a:pPr marL="0" lvl="0" indent="0">
              <a:lnSpc>
                <a:spcPct val="150000"/>
              </a:lnSpc>
              <a:buClr>
                <a:srgbClr val="4F81BD"/>
              </a:buClr>
              <a:buNone/>
            </a:pPr>
            <a:r>
              <a:rPr lang="cs-CZ" sz="2800" dirty="0">
                <a:solidFill>
                  <a:prstClr val="black"/>
                </a:solidFill>
              </a:rPr>
              <a:t>oddělený prostor x pěstní souboj</a:t>
            </a:r>
          </a:p>
        </p:txBody>
      </p:sp>
    </p:spTree>
    <p:extLst>
      <p:ext uri="{BB962C8B-B14F-4D97-AF65-F5344CB8AC3E}">
        <p14:creationId xmlns:p14="http://schemas.microsoft.com/office/powerpoint/2010/main" val="261745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Rozliš slova mnohoznačná a homonyma: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494384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rys 	(zvíře x výkres)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pata 	(část hory x část nohy)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servis (sada nádobí x opravna)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pas (nejužší část trupu x doklad)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křídlo (část letadla x létací ústrojí)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56176" y="1556792"/>
            <a:ext cx="2316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homonymum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508104" y="2276872"/>
            <a:ext cx="3324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mnohoznačné slovo</a:t>
            </a:r>
          </a:p>
          <a:p>
            <a:pPr algn="ctr"/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(metafora)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96136" y="3463116"/>
            <a:ext cx="2316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homonymum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940152" y="4509120"/>
            <a:ext cx="2316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homonymum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612758" y="5271591"/>
            <a:ext cx="3403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mnohoznačné  slovo</a:t>
            </a:r>
          </a:p>
          <a:p>
            <a:pPr algn="ctr"/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metafora</a:t>
            </a:r>
          </a:p>
        </p:txBody>
      </p:sp>
    </p:spTree>
    <p:extLst>
      <p:ext uri="{BB962C8B-B14F-4D97-AF65-F5344CB8AC3E}">
        <p14:creationId xmlns:p14="http://schemas.microsoft.com/office/powerpoint/2010/main" val="404474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870920"/>
          </a:xfrm>
        </p:spPr>
        <p:txBody>
          <a:bodyPr>
            <a:normAutofit fontScale="90000"/>
          </a:bodyPr>
          <a:lstStyle/>
          <a:p>
            <a:r>
              <a:rPr lang="cs-CZ">
                <a:solidFill>
                  <a:schemeClr val="accent3">
                    <a:lumMod val="50000"/>
                  </a:schemeClr>
                </a:solidFill>
              </a:rPr>
              <a:t>Homonyma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se mohou lišit i v </a:t>
            </a:r>
            <a:r>
              <a:rPr lang="cs-CZ">
                <a:solidFill>
                  <a:schemeClr val="accent3">
                    <a:lumMod val="50000"/>
                  </a:schemeClr>
                </a:solidFill>
              </a:rPr>
              <a:t>psané podobě:</a:t>
            </a:r>
            <a:br>
              <a:rPr lang="cs-CZ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bít x být       	 plod x plot  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Clr>
                <a:srgbClr val="4F81BD"/>
              </a:buClr>
              <a:buNone/>
            </a:pPr>
            <a:r>
              <a:rPr lang="cs-CZ" sz="11200" dirty="0">
                <a:solidFill>
                  <a:schemeClr val="accent3">
                    <a:lumMod val="50000"/>
                  </a:schemeClr>
                </a:solidFill>
              </a:rPr>
              <a:t>Vymysli s následujícími homonymy věty:</a:t>
            </a:r>
          </a:p>
          <a:p>
            <a:endParaRPr lang="cs-CZ" sz="9600" dirty="0"/>
          </a:p>
          <a:p>
            <a:pPr lvl="2"/>
            <a:r>
              <a:rPr lang="cs-CZ" sz="9600" dirty="0"/>
              <a:t>zdraví – zdravý</a:t>
            </a:r>
          </a:p>
          <a:p>
            <a:pPr lvl="2"/>
            <a:endParaRPr lang="cs-CZ" sz="9600" dirty="0"/>
          </a:p>
          <a:p>
            <a:pPr lvl="2"/>
            <a:r>
              <a:rPr lang="cs-CZ" sz="9600" dirty="0"/>
              <a:t>viset – vyset</a:t>
            </a:r>
          </a:p>
          <a:p>
            <a:pPr lvl="2"/>
            <a:endParaRPr lang="cs-CZ" sz="9600" dirty="0"/>
          </a:p>
          <a:p>
            <a:pPr lvl="2"/>
            <a:r>
              <a:rPr lang="cs-CZ" sz="9600" dirty="0"/>
              <a:t>vír – výr</a:t>
            </a:r>
          </a:p>
          <a:p>
            <a:pPr lvl="2"/>
            <a:endParaRPr lang="cs-CZ" sz="9600" dirty="0"/>
          </a:p>
          <a:p>
            <a:pPr lvl="2"/>
            <a:r>
              <a:rPr lang="cs-CZ" sz="9600" dirty="0"/>
              <a:t>zpráva – správa</a:t>
            </a:r>
          </a:p>
          <a:p>
            <a:pPr lvl="2"/>
            <a:endParaRPr lang="cs-CZ" sz="9600" dirty="0"/>
          </a:p>
          <a:p>
            <a:pPr lvl="2"/>
            <a:r>
              <a:rPr lang="cs-CZ" sz="9600" dirty="0"/>
              <a:t>kosy - kosi</a:t>
            </a:r>
          </a:p>
          <a:p>
            <a:pPr lvl="2"/>
            <a:endParaRPr lang="cs-CZ" sz="9600" dirty="0"/>
          </a:p>
          <a:p>
            <a:pPr lvl="2"/>
            <a:endParaRPr lang="cs-CZ" sz="9600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868680" lvl="3" indent="0">
              <a:buNone/>
            </a:pP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  <a:p>
            <a:pPr marL="868680" lvl="3" indent="0">
              <a:buNone/>
            </a:pP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24631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01AF39A466D143BE2038FA5F1FC19D" ma:contentTypeVersion="10" ma:contentTypeDescription="Vytvoří nový dokument" ma:contentTypeScope="" ma:versionID="aa681d975e877541d30111767b289b6e">
  <xsd:schema xmlns:xsd="http://www.w3.org/2001/XMLSchema" xmlns:xs="http://www.w3.org/2001/XMLSchema" xmlns:p="http://schemas.microsoft.com/office/2006/metadata/properties" xmlns:ns3="426cae7f-2e55-4dfe-affb-a5f72d9bab21" xmlns:ns4="813be28c-bae0-4d17-9963-5cd5ce0a48aa" targetNamespace="http://schemas.microsoft.com/office/2006/metadata/properties" ma:root="true" ma:fieldsID="60552009afee6f3b28844672edaf2bc1" ns3:_="" ns4:_="">
    <xsd:import namespace="426cae7f-2e55-4dfe-affb-a5f72d9bab21"/>
    <xsd:import namespace="813be28c-bae0-4d17-9963-5cd5ce0a48a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cae7f-2e55-4dfe-affb-a5f72d9bab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3be28c-bae0-4d17-9963-5cd5ce0a48a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B4C2FE-DD5E-482D-B1FD-C556CD0266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cae7f-2e55-4dfe-affb-a5f72d9bab21"/>
    <ds:schemaRef ds:uri="813be28c-bae0-4d17-9963-5cd5ce0a48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52CB9F-3BB3-41FE-B6B6-C0756E0804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3E17CA-C885-40C5-B219-FFD658FC54F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26cae7f-2e55-4dfe-affb-a5f72d9bab21"/>
    <ds:schemaRef ds:uri="http://schemas.microsoft.com/office/infopath/2007/PartnerControls"/>
    <ds:schemaRef ds:uri="813be28c-bae0-4d17-9963-5cd5ce0a48a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</TotalTime>
  <Words>211</Words>
  <Application>Microsoft Office PowerPoint</Application>
  <PresentationFormat>Předvádění na obrazovce (4:3)</PresentationFormat>
  <Paragraphs>62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Georgia</vt:lpstr>
      <vt:lpstr>Wingdings</vt:lpstr>
      <vt:lpstr>Wingdings 2</vt:lpstr>
      <vt:lpstr>Administrativní</vt:lpstr>
      <vt:lpstr>Homonyma = slova souzvučná</vt:lpstr>
      <vt:lpstr>Uveď dva významy uvedených homonym:</vt:lpstr>
      <vt:lpstr>Rozliš slova mnohoznačná a homonyma:</vt:lpstr>
      <vt:lpstr>Homonyma se mohou lišit i v psané podobě: bít x být         plod x plot     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Homonyma</dc:title>
  <dc:creator>Eva Bartošová</dc:creator>
  <cp:lastModifiedBy>Eva Škvrnová</cp:lastModifiedBy>
  <cp:revision>20</cp:revision>
  <dcterms:created xsi:type="dcterms:W3CDTF">2012-10-02T11:03:56Z</dcterms:created>
  <dcterms:modified xsi:type="dcterms:W3CDTF">2021-01-19T11:18:27Z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0x010100B901AF39A466D143BE2038FA5F1FC19D</vt:lpwstr>
  </property>
</Properties>
</file>